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7" r:id="rId3"/>
    <p:sldId id="256" r:id="rId4"/>
    <p:sldId id="261" r:id="rId5"/>
    <p:sldId id="263" r:id="rId6"/>
    <p:sldId id="264" r:id="rId7"/>
    <p:sldId id="265" r:id="rId8"/>
    <p:sldId id="266" r:id="rId9"/>
    <p:sldId id="271" r:id="rId10"/>
    <p:sldId id="272" r:id="rId11"/>
    <p:sldId id="262" r:id="rId12"/>
    <p:sldId id="267" r:id="rId13"/>
    <p:sldId id="268" r:id="rId14"/>
    <p:sldId id="269" r:id="rId15"/>
    <p:sldId id="270" r:id="rId16"/>
    <p:sldId id="273" r:id="rId17"/>
    <p:sldId id="283" r:id="rId18"/>
    <p:sldId id="281" r:id="rId19"/>
    <p:sldId id="282" r:id="rId20"/>
    <p:sldId id="274" r:id="rId21"/>
    <p:sldId id="276" r:id="rId22"/>
    <p:sldId id="275" r:id="rId23"/>
    <p:sldId id="278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800000"/>
    <a:srgbClr val="FF9900"/>
    <a:srgbClr val="FF3300"/>
    <a:srgbClr val="EFE7AF"/>
    <a:srgbClr val="9933FF"/>
    <a:srgbClr val="9966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0" autoAdjust="0"/>
    <p:restoredTop sz="86410" autoAdjust="0"/>
  </p:normalViewPr>
  <p:slideViewPr>
    <p:cSldViewPr>
      <p:cViewPr varScale="1">
        <p:scale>
          <a:sx n="47" d="100"/>
          <a:sy n="47" d="100"/>
        </p:scale>
        <p:origin x="-5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12841-9FEC-4264-9F59-E2D482C24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EFADC-7868-49A7-979E-EC8E0E513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591A7-700D-4694-A897-4931335C7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B4F56B-58BA-4ACA-AA41-DBC6CA949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3C434-9D88-4BEF-A686-A93DA685F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4CFAB-3C98-4FFB-A206-EB4CC7BD2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FDEF0-FF60-4748-93A4-50E9A8852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9BEC3-C636-4F1B-B6F6-82946989D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0F988-DE99-4640-ADFD-97472000A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BF33F-9CC8-49A2-BA7A-FF6B5557B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8674E-C7FC-4208-AAE9-AE1176CAD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3679D-DE23-49CC-88D4-A88F58A280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rgbClr val="FAF8A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/>
            </a:lvl1pPr>
          </a:lstStyle>
          <a:p>
            <a:fld id="{B9341423-7680-4486-8334-9BD806EA38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7" name="Picture 9" descr="papusa_rubens_barn_con_de_br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3886200" cy="4470400"/>
          </a:xfrm>
          <a:prstGeom prst="rect">
            <a:avLst/>
          </a:prstGeom>
          <a:noFill/>
        </p:spPr>
      </p:pic>
      <p:pic>
        <p:nvPicPr>
          <p:cNvPr id="53258" name="Picture 10" descr="BUXUS%20MACROPHYLLA%20CON%2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57200"/>
            <a:ext cx="4953000" cy="2743200"/>
          </a:xfrm>
          <a:prstGeom prst="rect">
            <a:avLst/>
          </a:prstGeom>
          <a:noFill/>
        </p:spPr>
      </p:pic>
      <p:pic>
        <p:nvPicPr>
          <p:cNvPr id="53259" name="Picture 11" descr="Excursie_Hunedoara_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200400"/>
            <a:ext cx="4419600" cy="3352800"/>
          </a:xfrm>
          <a:prstGeom prst="rect">
            <a:avLst/>
          </a:prstGeom>
          <a:noFill/>
        </p:spPr>
      </p:pic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457200" y="457200"/>
            <a:ext cx="3352800" cy="167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3200" b="1">
                <a:solidFill>
                  <a:srgbClr val="800000"/>
                </a:solidFill>
              </a:rPr>
              <a:t>CONUL</a:t>
            </a:r>
          </a:p>
          <a:p>
            <a:pPr algn="ctr"/>
            <a:r>
              <a:rPr lang="ro-RO" sz="3200" b="1">
                <a:solidFill>
                  <a:srgbClr val="800000"/>
                </a:solidFill>
              </a:rPr>
              <a:t>CIRCULAR</a:t>
            </a:r>
          </a:p>
          <a:p>
            <a:pPr algn="ctr"/>
            <a:r>
              <a:rPr lang="ro-RO" sz="3200" b="1">
                <a:solidFill>
                  <a:srgbClr val="800000"/>
                </a:solidFill>
              </a:rPr>
              <a:t>DREPT</a:t>
            </a:r>
            <a:endParaRPr lang="en-US" sz="32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3200400" y="5334000"/>
            <a:ext cx="1143000" cy="304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200400" y="2133600"/>
            <a:ext cx="1143000" cy="35052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343400" y="1295400"/>
            <a:ext cx="0" cy="4953000"/>
          </a:xfrm>
          <a:prstGeom prst="line">
            <a:avLst/>
          </a:prstGeom>
          <a:noFill/>
          <a:ln w="50800">
            <a:solidFill>
              <a:srgbClr val="9933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4343400" y="2133600"/>
            <a:ext cx="0" cy="32004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>
            <a:off x="4114800" y="50292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41148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>
            <a:off x="4114800" y="5029200"/>
            <a:ext cx="228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48"/>
              </a:cxn>
              <a:cxn ang="0">
                <a:pos x="144" y="0"/>
              </a:cxn>
              <a:cxn ang="0">
                <a:pos x="144" y="192"/>
              </a:cxn>
              <a:cxn ang="0">
                <a:pos x="0" y="240"/>
              </a:cxn>
            </a:cxnLst>
            <a:rect l="0" t="0" r="r" b="b"/>
            <a:pathLst>
              <a:path w="144" h="240">
                <a:moveTo>
                  <a:pt x="0" y="240"/>
                </a:moveTo>
                <a:lnTo>
                  <a:pt x="0" y="48"/>
                </a:lnTo>
                <a:lnTo>
                  <a:pt x="144" y="0"/>
                </a:lnTo>
                <a:lnTo>
                  <a:pt x="144" y="192"/>
                </a:lnTo>
                <a:lnTo>
                  <a:pt x="0" y="24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3657600" y="990600"/>
            <a:ext cx="1447800" cy="762000"/>
          </a:xfrm>
          <a:prstGeom prst="curvedLeftArrow">
            <a:avLst>
              <a:gd name="adj1" fmla="val 29028"/>
              <a:gd name="adj2" fmla="val 49028"/>
              <a:gd name="adj3" fmla="val 435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1066800" y="533400"/>
            <a:ext cx="1600200" cy="4572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SURPRIZĂ!</a:t>
            </a:r>
            <a:endParaRPr lang="en-US" b="1" baseline="0">
              <a:solidFill>
                <a:srgbClr val="FF3300"/>
              </a:solidFill>
            </a:endParaRPr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381000" y="1295400"/>
            <a:ext cx="2743200" cy="4572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Mai generăm un con!</a:t>
            </a:r>
            <a:endParaRPr lang="en-US" b="1" baseline="0">
              <a:solidFill>
                <a:srgbClr val="FF3300"/>
              </a:solidFill>
            </a:endParaRPr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4343400" y="3886200"/>
            <a:ext cx="2057400" cy="0"/>
          </a:xfrm>
          <a:prstGeom prst="line">
            <a:avLst/>
          </a:prstGeom>
          <a:noFill/>
          <a:ln w="50800">
            <a:solidFill>
              <a:srgbClr val="99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6324600" y="3048000"/>
            <a:ext cx="914400" cy="1600200"/>
          </a:xfrm>
          <a:prstGeom prst="rect">
            <a:avLst/>
          </a:prstGeom>
          <a:solidFill>
            <a:srgbClr val="FAF8A6"/>
          </a:solidFill>
          <a:ln w="508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c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a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t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e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t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ă</a:t>
            </a:r>
            <a:endParaRPr lang="en-US" sz="2400" b="1" baseline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1066800" y="5943600"/>
            <a:ext cx="7391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Se roteşte </a:t>
            </a:r>
            <a:r>
              <a:rPr lang="ro-RO" b="1" baseline="0">
                <a:solidFill>
                  <a:srgbClr val="6600CC"/>
                </a:solidFill>
              </a:rPr>
              <a:t>triunghiul dreptunghic</a:t>
            </a:r>
            <a:r>
              <a:rPr lang="ro-RO" b="1" baseline="0">
                <a:solidFill>
                  <a:srgbClr val="FF3300"/>
                </a:solidFill>
              </a:rPr>
              <a:t> în jurul </a:t>
            </a:r>
            <a:r>
              <a:rPr lang="ro-RO" b="1" baseline="0">
                <a:solidFill>
                  <a:srgbClr val="6600CC"/>
                </a:solidFill>
              </a:rPr>
              <a:t>unei </a:t>
            </a:r>
            <a:r>
              <a:rPr lang="ro-RO" b="1" baseline="0">
                <a:solidFill>
                  <a:srgbClr val="FF3300"/>
                </a:solidFill>
              </a:rPr>
              <a:t>catete....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0" grpId="0" animBg="1" autoUpdateAnimBg="0"/>
      <p:bldP spid="20511" grpId="0" animBg="1" autoUpdateAnimBg="0"/>
      <p:bldP spid="20512" grpId="0" animBg="1"/>
      <p:bldP spid="20513" grpId="0" animBg="1" autoUpdateAnimBg="0"/>
      <p:bldP spid="2051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" name="Line 71"/>
          <p:cNvSpPr>
            <a:spLocks noChangeShapeType="1"/>
          </p:cNvSpPr>
          <p:nvPr/>
        </p:nvSpPr>
        <p:spPr bwMode="auto">
          <a:xfrm flipH="1">
            <a:off x="4343400" y="2133600"/>
            <a:ext cx="0" cy="3200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2" name="Oval 72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3200400" y="5029200"/>
            <a:ext cx="1143000" cy="304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 flipH="1">
            <a:off x="3200400" y="2133600"/>
            <a:ext cx="1143000" cy="2895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6" name="Freeform 76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7" name="Freeform 77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9" name="Line 79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Rectangle 81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4343400" y="2133600"/>
            <a:ext cx="0" cy="3200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4343400" y="4876800"/>
            <a:ext cx="304800" cy="457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343400" y="2133600"/>
            <a:ext cx="304800" cy="2743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3200400" y="21336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343400" y="2133600"/>
            <a:ext cx="1447800" cy="3200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200400" y="21336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4343400" y="2209800"/>
            <a:ext cx="0" cy="3124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4343400" y="5334000"/>
            <a:ext cx="1447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895600" y="48006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343400" y="2057400"/>
            <a:ext cx="381000" cy="3657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2895600" y="20574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895600" y="20574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4038600" y="20574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200400" y="20574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4343400" y="20574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4343400" y="20574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4343400" y="5257800"/>
            <a:ext cx="381000" cy="457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4343400" y="20574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343400" y="20574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4343400" y="2133600"/>
            <a:ext cx="0" cy="3124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895600" y="48006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3200400" y="2057400"/>
            <a:ext cx="1143000" cy="3505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Freeform 7"/>
          <p:cNvSpPr>
            <a:spLocks/>
          </p:cNvSpPr>
          <p:nvPr/>
        </p:nvSpPr>
        <p:spPr bwMode="auto">
          <a:xfrm>
            <a:off x="2895600" y="20574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>
            <a:off x="2895600" y="20574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4038600" y="20574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2" name="Freeform 10"/>
          <p:cNvSpPr>
            <a:spLocks/>
          </p:cNvSpPr>
          <p:nvPr/>
        </p:nvSpPr>
        <p:spPr bwMode="auto">
          <a:xfrm>
            <a:off x="3200400" y="20574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4343400" y="20574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4" name="Freeform 12"/>
          <p:cNvSpPr>
            <a:spLocks/>
          </p:cNvSpPr>
          <p:nvPr/>
        </p:nvSpPr>
        <p:spPr bwMode="auto">
          <a:xfrm>
            <a:off x="4343400" y="20574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3200400" y="5257800"/>
            <a:ext cx="1143000" cy="304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>
            <a:off x="4343400" y="20574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7" name="Freeform 15"/>
          <p:cNvSpPr>
            <a:spLocks/>
          </p:cNvSpPr>
          <p:nvPr/>
        </p:nvSpPr>
        <p:spPr bwMode="auto">
          <a:xfrm>
            <a:off x="4343400" y="20574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4343400" y="2133600"/>
            <a:ext cx="0" cy="3124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3962400" y="20574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0" name="Freeform 18"/>
          <p:cNvSpPr>
            <a:spLocks/>
          </p:cNvSpPr>
          <p:nvPr/>
        </p:nvSpPr>
        <p:spPr bwMode="auto">
          <a:xfrm>
            <a:off x="3200400" y="20574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895600" y="48006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2895600" y="2057400"/>
            <a:ext cx="1447800" cy="3276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2895600" y="20574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2895600" y="20574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4038600" y="20574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3" name="Freeform 9"/>
          <p:cNvSpPr>
            <a:spLocks/>
          </p:cNvSpPr>
          <p:nvPr/>
        </p:nvSpPr>
        <p:spPr bwMode="auto">
          <a:xfrm>
            <a:off x="3200400" y="20574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>
            <a:off x="4343400" y="20574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4343400" y="20574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V="1">
            <a:off x="2895600" y="5334000"/>
            <a:ext cx="14478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7" name="Freeform 13"/>
          <p:cNvSpPr>
            <a:spLocks/>
          </p:cNvSpPr>
          <p:nvPr/>
        </p:nvSpPr>
        <p:spPr bwMode="auto">
          <a:xfrm>
            <a:off x="4343400" y="20574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>
            <a:off x="4343400" y="20574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4343400" y="2133600"/>
            <a:ext cx="0" cy="3200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Freeform 16"/>
          <p:cNvSpPr>
            <a:spLocks/>
          </p:cNvSpPr>
          <p:nvPr/>
        </p:nvSpPr>
        <p:spPr bwMode="auto">
          <a:xfrm>
            <a:off x="3962400" y="20574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Freeform 17"/>
          <p:cNvSpPr>
            <a:spLocks/>
          </p:cNvSpPr>
          <p:nvPr/>
        </p:nvSpPr>
        <p:spPr bwMode="auto">
          <a:xfrm>
            <a:off x="3200400" y="20574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 b="1" baseline="0">
                <a:solidFill>
                  <a:srgbClr val="FF3300"/>
                </a:solidFill>
              </a:rPr>
              <a:t>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200400" y="5029200"/>
            <a:ext cx="2209800" cy="6096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3200400" y="5334000"/>
            <a:ext cx="1143000" cy="304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4343400" y="2133600"/>
            <a:ext cx="0" cy="32004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4" name="Freeform 22"/>
          <p:cNvSpPr>
            <a:spLocks/>
          </p:cNvSpPr>
          <p:nvPr/>
        </p:nvSpPr>
        <p:spPr bwMode="auto">
          <a:xfrm>
            <a:off x="4114800" y="5029200"/>
            <a:ext cx="228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48"/>
              </a:cxn>
              <a:cxn ang="0">
                <a:pos x="144" y="0"/>
              </a:cxn>
              <a:cxn ang="0">
                <a:pos x="144" y="192"/>
              </a:cxn>
              <a:cxn ang="0">
                <a:pos x="0" y="240"/>
              </a:cxn>
            </a:cxnLst>
            <a:rect l="0" t="0" r="r" b="b"/>
            <a:pathLst>
              <a:path w="144" h="240">
                <a:moveTo>
                  <a:pt x="0" y="240"/>
                </a:moveTo>
                <a:lnTo>
                  <a:pt x="0" y="48"/>
                </a:lnTo>
                <a:lnTo>
                  <a:pt x="144" y="0"/>
                </a:lnTo>
                <a:lnTo>
                  <a:pt x="144" y="192"/>
                </a:lnTo>
                <a:lnTo>
                  <a:pt x="0" y="24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Oval 23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Freeform 24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Freeform 25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Freeform 26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Freeform 27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0" name="Freeform 28"/>
          <p:cNvSpPr>
            <a:spLocks/>
          </p:cNvSpPr>
          <p:nvPr/>
        </p:nvSpPr>
        <p:spPr bwMode="auto">
          <a:xfrm>
            <a:off x="3962400" y="21336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3366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Freeform 32"/>
          <p:cNvSpPr>
            <a:spLocks/>
          </p:cNvSpPr>
          <p:nvPr/>
        </p:nvSpPr>
        <p:spPr bwMode="auto">
          <a:xfrm>
            <a:off x="3200400" y="21336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5" name="Freeform 33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6" name="Freeform 34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3366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7" name="Freeform 35"/>
          <p:cNvSpPr>
            <a:spLocks/>
          </p:cNvSpPr>
          <p:nvPr/>
        </p:nvSpPr>
        <p:spPr bwMode="auto">
          <a:xfrm>
            <a:off x="3200400" y="2133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3366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8" name="Freeform 36"/>
          <p:cNvSpPr>
            <a:spLocks/>
          </p:cNvSpPr>
          <p:nvPr/>
        </p:nvSpPr>
        <p:spPr bwMode="auto">
          <a:xfrm>
            <a:off x="4343400" y="21336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3366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0" name="Line 38"/>
          <p:cNvSpPr>
            <a:spLocks noChangeShapeType="1"/>
          </p:cNvSpPr>
          <p:nvPr/>
        </p:nvSpPr>
        <p:spPr bwMode="auto">
          <a:xfrm flipH="1">
            <a:off x="3200400" y="2133600"/>
            <a:ext cx="1143000" cy="28956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 flipH="1">
            <a:off x="3200400" y="2209800"/>
            <a:ext cx="1143000" cy="35052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>
            <a:off x="4343400" y="2133600"/>
            <a:ext cx="1066800" cy="35052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4" name="Line 42"/>
          <p:cNvSpPr>
            <a:spLocks noChangeShapeType="1"/>
          </p:cNvSpPr>
          <p:nvPr/>
        </p:nvSpPr>
        <p:spPr bwMode="auto">
          <a:xfrm>
            <a:off x="4343400" y="1447800"/>
            <a:ext cx="0" cy="4876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685800" y="609600"/>
            <a:ext cx="1905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Reţineţi!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381000" y="2743200"/>
            <a:ext cx="2895600" cy="1371600"/>
          </a:xfrm>
          <a:prstGeom prst="rect">
            <a:avLst/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baseline="0">
                <a:solidFill>
                  <a:srgbClr val="FF3300"/>
                </a:solidFill>
              </a:rPr>
              <a:t>Conul circular drept</a:t>
            </a:r>
          </a:p>
          <a:p>
            <a:pPr algn="ctr"/>
            <a:r>
              <a:rPr lang="ro-RO" sz="2400" b="1" baseline="0"/>
              <a:t> </a:t>
            </a:r>
            <a:r>
              <a:rPr lang="ro-RO" sz="2400" b="1" baseline="0">
                <a:solidFill>
                  <a:srgbClr val="0000FF"/>
                </a:solidFill>
              </a:rPr>
              <a:t>este</a:t>
            </a:r>
            <a:r>
              <a:rPr lang="ro-RO" sz="2400" baseline="0">
                <a:solidFill>
                  <a:srgbClr val="0000FF"/>
                </a:solidFill>
              </a:rPr>
              <a:t> </a:t>
            </a:r>
            <a:r>
              <a:rPr lang="ro-RO" sz="2400" b="1" baseline="0">
                <a:solidFill>
                  <a:srgbClr val="0000FF"/>
                </a:solidFill>
              </a:rPr>
              <a:t>un</a:t>
            </a:r>
          </a:p>
          <a:p>
            <a:pPr algn="ctr"/>
            <a:r>
              <a:rPr lang="ro-RO" sz="2400" b="1" baseline="0">
                <a:solidFill>
                  <a:srgbClr val="0000FF"/>
                </a:solidFill>
              </a:rPr>
              <a:t> corp de rotaţie</a:t>
            </a:r>
            <a:r>
              <a:rPr lang="ro-RO" sz="2400" baseline="0">
                <a:solidFill>
                  <a:srgbClr val="0000FF"/>
                </a:solidFill>
              </a:rPr>
              <a:t>!</a:t>
            </a:r>
            <a:endParaRPr lang="en-US" sz="2400" baseline="0">
              <a:solidFill>
                <a:srgbClr val="0000FF"/>
              </a:solidFill>
            </a:endParaRPr>
          </a:p>
        </p:txBody>
      </p:sp>
      <p:sp>
        <p:nvSpPr>
          <p:cNvPr id="33842" name="AutoShape 50"/>
          <p:cNvSpPr>
            <a:spLocks noChangeArrowheads="1"/>
          </p:cNvSpPr>
          <p:nvPr/>
        </p:nvSpPr>
        <p:spPr bwMode="auto">
          <a:xfrm>
            <a:off x="4343400" y="1524000"/>
            <a:ext cx="2819400" cy="457200"/>
          </a:xfrm>
          <a:prstGeom prst="leftArrowCallout">
            <a:avLst>
              <a:gd name="adj1" fmla="val 25000"/>
              <a:gd name="adj2" fmla="val 25000"/>
              <a:gd name="adj3" fmla="val 102778"/>
              <a:gd name="adj4" fmla="val 66667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axă de rotaţie</a:t>
            </a:r>
            <a:endParaRPr lang="en-US" b="1" baseline="0">
              <a:solidFill>
                <a:srgbClr val="FF3300"/>
              </a:solidFill>
            </a:endParaRP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5867400" y="2209800"/>
            <a:ext cx="2819400" cy="3048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o-RO" i="1" baseline="0">
                <a:solidFill>
                  <a:srgbClr val="800080"/>
                </a:solidFill>
              </a:rPr>
              <a:t>Aşadar, </a:t>
            </a:r>
          </a:p>
          <a:p>
            <a:r>
              <a:rPr lang="ro-RO" b="1" i="1" baseline="0">
                <a:solidFill>
                  <a:srgbClr val="800080"/>
                </a:solidFill>
              </a:rPr>
              <a:t>axa de simetrie</a:t>
            </a:r>
            <a:r>
              <a:rPr lang="ro-RO" i="1" baseline="0">
                <a:solidFill>
                  <a:srgbClr val="800080"/>
                </a:solidFill>
              </a:rPr>
              <a:t> </a:t>
            </a:r>
          </a:p>
          <a:p>
            <a:r>
              <a:rPr lang="ro-RO" i="1" baseline="0">
                <a:solidFill>
                  <a:srgbClr val="800080"/>
                </a:solidFill>
              </a:rPr>
              <a:t>a triunghiului isoscel, </a:t>
            </a:r>
          </a:p>
          <a:p>
            <a:r>
              <a:rPr lang="ro-RO" i="1" baseline="0">
                <a:solidFill>
                  <a:srgbClr val="800080"/>
                </a:solidFill>
              </a:rPr>
              <a:t>respectiv </a:t>
            </a:r>
            <a:r>
              <a:rPr lang="ro-RO" b="1" i="1" baseline="0">
                <a:solidFill>
                  <a:srgbClr val="800080"/>
                </a:solidFill>
              </a:rPr>
              <a:t>cateta</a:t>
            </a:r>
          </a:p>
          <a:p>
            <a:r>
              <a:rPr lang="ro-RO" i="1" baseline="0">
                <a:solidFill>
                  <a:srgbClr val="800080"/>
                </a:solidFill>
              </a:rPr>
              <a:t>triunghiului dreptunghic</a:t>
            </a:r>
          </a:p>
          <a:p>
            <a:r>
              <a:rPr lang="ro-RO" i="1" baseline="0">
                <a:solidFill>
                  <a:srgbClr val="800080"/>
                </a:solidFill>
              </a:rPr>
              <a:t>sunt  </a:t>
            </a:r>
            <a:r>
              <a:rPr lang="ro-RO" b="1" i="1" baseline="0">
                <a:solidFill>
                  <a:srgbClr val="800080"/>
                </a:solidFill>
              </a:rPr>
              <a:t>axe de rotaţie</a:t>
            </a:r>
          </a:p>
          <a:p>
            <a:r>
              <a:rPr lang="ro-RO" i="1" baseline="0">
                <a:solidFill>
                  <a:srgbClr val="800080"/>
                </a:solidFill>
              </a:rPr>
              <a:t>pentru con.</a:t>
            </a:r>
            <a:endParaRPr lang="en-US" i="1" baseline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4" grpId="0" animBg="1"/>
      <p:bldP spid="33835" grpId="0" animBg="1" autoUpdateAnimBg="0"/>
      <p:bldP spid="33836" grpId="0" animBg="1" autoUpdateAnimBg="0"/>
      <p:bldP spid="33842" grpId="0" animBg="1" autoUpdateAnimBg="0"/>
      <p:bldP spid="3384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2895600" y="48006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4038600" y="20574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3200400" y="20574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Freeform 10"/>
          <p:cNvSpPr>
            <a:spLocks/>
          </p:cNvSpPr>
          <p:nvPr/>
        </p:nvSpPr>
        <p:spPr bwMode="auto">
          <a:xfrm>
            <a:off x="4343400" y="20574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5" name="Freeform 11"/>
          <p:cNvSpPr>
            <a:spLocks/>
          </p:cNvSpPr>
          <p:nvPr/>
        </p:nvSpPr>
        <p:spPr bwMode="auto">
          <a:xfrm>
            <a:off x="4343400" y="20574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Freeform 13"/>
          <p:cNvSpPr>
            <a:spLocks/>
          </p:cNvSpPr>
          <p:nvPr/>
        </p:nvSpPr>
        <p:spPr bwMode="auto">
          <a:xfrm>
            <a:off x="4343400" y="20574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343400" y="2133600"/>
            <a:ext cx="0" cy="3200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7" name="Freeform 33"/>
          <p:cNvSpPr>
            <a:spLocks/>
          </p:cNvSpPr>
          <p:nvPr/>
        </p:nvSpPr>
        <p:spPr bwMode="auto">
          <a:xfrm>
            <a:off x="2438400" y="1143000"/>
            <a:ext cx="3429000" cy="457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56"/>
              </a:cxn>
              <a:cxn ang="0">
                <a:pos x="2112" y="2832"/>
              </a:cxn>
              <a:cxn ang="0">
                <a:pos x="2112" y="576"/>
              </a:cxn>
              <a:cxn ang="0">
                <a:pos x="0" y="0"/>
              </a:cxn>
            </a:cxnLst>
            <a:rect l="0" t="0" r="r" b="b"/>
            <a:pathLst>
              <a:path w="2112" h="2832">
                <a:moveTo>
                  <a:pt x="0" y="0"/>
                </a:moveTo>
                <a:lnTo>
                  <a:pt x="0" y="2256"/>
                </a:lnTo>
                <a:lnTo>
                  <a:pt x="2112" y="2832"/>
                </a:lnTo>
                <a:lnTo>
                  <a:pt x="211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8" name="Freeform 34"/>
          <p:cNvSpPr>
            <a:spLocks/>
          </p:cNvSpPr>
          <p:nvPr/>
        </p:nvSpPr>
        <p:spPr bwMode="auto">
          <a:xfrm>
            <a:off x="4343400" y="20574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9" name="Freeform 35"/>
          <p:cNvSpPr>
            <a:spLocks/>
          </p:cNvSpPr>
          <p:nvPr/>
        </p:nvSpPr>
        <p:spPr bwMode="auto">
          <a:xfrm>
            <a:off x="3962400" y="20574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1" name="Freeform 37"/>
          <p:cNvSpPr>
            <a:spLocks/>
          </p:cNvSpPr>
          <p:nvPr/>
        </p:nvSpPr>
        <p:spPr bwMode="auto">
          <a:xfrm>
            <a:off x="2895600" y="20574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2" name="Freeform 38"/>
          <p:cNvSpPr>
            <a:spLocks/>
          </p:cNvSpPr>
          <p:nvPr/>
        </p:nvSpPr>
        <p:spPr bwMode="auto">
          <a:xfrm>
            <a:off x="2895600" y="20574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3" name="Freeform 39"/>
          <p:cNvSpPr>
            <a:spLocks/>
          </p:cNvSpPr>
          <p:nvPr/>
        </p:nvSpPr>
        <p:spPr bwMode="auto">
          <a:xfrm>
            <a:off x="3200400" y="20574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4" name="Line 40"/>
          <p:cNvSpPr>
            <a:spLocks noChangeShapeType="1"/>
          </p:cNvSpPr>
          <p:nvPr/>
        </p:nvSpPr>
        <p:spPr bwMode="auto">
          <a:xfrm flipH="1" flipV="1">
            <a:off x="4343400" y="2133600"/>
            <a:ext cx="381000" cy="3581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5" name="Line 41"/>
          <p:cNvSpPr>
            <a:spLocks noChangeShapeType="1"/>
          </p:cNvSpPr>
          <p:nvPr/>
        </p:nvSpPr>
        <p:spPr bwMode="auto">
          <a:xfrm flipH="1">
            <a:off x="3962400" y="2133600"/>
            <a:ext cx="381000" cy="3581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 flipH="1">
            <a:off x="3200400" y="2133600"/>
            <a:ext cx="1143000" cy="3429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2743200" y="381000"/>
            <a:ext cx="3810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 Secţiunea axială a unui con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7" grpId="0" animBg="1"/>
      <p:bldP spid="31787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5867400" y="36576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Freeform 5"/>
          <p:cNvSpPr>
            <a:spLocks/>
          </p:cNvSpPr>
          <p:nvPr/>
        </p:nvSpPr>
        <p:spPr bwMode="auto">
          <a:xfrm>
            <a:off x="7010400" y="9144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6172200" y="9144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5" name="Freeform 7"/>
          <p:cNvSpPr>
            <a:spLocks/>
          </p:cNvSpPr>
          <p:nvPr/>
        </p:nvSpPr>
        <p:spPr bwMode="auto">
          <a:xfrm>
            <a:off x="7315200" y="9144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7315200" y="9144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00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Freeform 9"/>
          <p:cNvSpPr>
            <a:spLocks/>
          </p:cNvSpPr>
          <p:nvPr/>
        </p:nvSpPr>
        <p:spPr bwMode="auto">
          <a:xfrm>
            <a:off x="7315200" y="9144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590800" y="2362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1143000" y="5638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Freeform 22"/>
          <p:cNvSpPr>
            <a:spLocks/>
          </p:cNvSpPr>
          <p:nvPr/>
        </p:nvSpPr>
        <p:spPr bwMode="auto">
          <a:xfrm>
            <a:off x="2590800" y="1219200"/>
            <a:ext cx="3429000" cy="457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56"/>
              </a:cxn>
              <a:cxn ang="0">
                <a:pos x="2112" y="2832"/>
              </a:cxn>
              <a:cxn ang="0">
                <a:pos x="2112" y="576"/>
              </a:cxn>
              <a:cxn ang="0">
                <a:pos x="0" y="0"/>
              </a:cxn>
            </a:cxnLst>
            <a:rect l="0" t="0" r="r" b="b"/>
            <a:pathLst>
              <a:path w="2112" h="2832">
                <a:moveTo>
                  <a:pt x="0" y="0"/>
                </a:moveTo>
                <a:lnTo>
                  <a:pt x="0" y="2256"/>
                </a:lnTo>
                <a:lnTo>
                  <a:pt x="2112" y="2832"/>
                </a:lnTo>
                <a:lnTo>
                  <a:pt x="211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1" name="Freeform 23"/>
          <p:cNvSpPr>
            <a:spLocks/>
          </p:cNvSpPr>
          <p:nvPr/>
        </p:nvSpPr>
        <p:spPr bwMode="auto">
          <a:xfrm>
            <a:off x="6172200" y="990600"/>
            <a:ext cx="2209800" cy="34290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1392" y="2160"/>
              </a:cxn>
              <a:cxn ang="0">
                <a:pos x="0" y="1776"/>
              </a:cxn>
              <a:cxn ang="0">
                <a:pos x="720" y="0"/>
              </a:cxn>
            </a:cxnLst>
            <a:rect l="0" t="0" r="r" b="b"/>
            <a:pathLst>
              <a:path w="1392" h="2160">
                <a:moveTo>
                  <a:pt x="720" y="0"/>
                </a:moveTo>
                <a:lnTo>
                  <a:pt x="1392" y="2160"/>
                </a:lnTo>
                <a:lnTo>
                  <a:pt x="0" y="1776"/>
                </a:lnTo>
                <a:lnTo>
                  <a:pt x="720" y="0"/>
                </a:lnTo>
                <a:close/>
              </a:path>
            </a:pathLst>
          </a:cu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 flipH="1">
            <a:off x="7315200" y="990600"/>
            <a:ext cx="0" cy="3124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3" name="Freeform 25"/>
          <p:cNvSpPr>
            <a:spLocks/>
          </p:cNvSpPr>
          <p:nvPr/>
        </p:nvSpPr>
        <p:spPr bwMode="auto">
          <a:xfrm>
            <a:off x="2590800" y="28956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4" name="Freeform 26"/>
          <p:cNvSpPr>
            <a:spLocks/>
          </p:cNvSpPr>
          <p:nvPr/>
        </p:nvSpPr>
        <p:spPr bwMode="auto">
          <a:xfrm>
            <a:off x="2209800" y="28956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5" name="Freeform 27"/>
          <p:cNvSpPr>
            <a:spLocks/>
          </p:cNvSpPr>
          <p:nvPr/>
        </p:nvSpPr>
        <p:spPr bwMode="auto">
          <a:xfrm>
            <a:off x="1447800" y="2895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6" name="Freeform 28"/>
          <p:cNvSpPr>
            <a:spLocks/>
          </p:cNvSpPr>
          <p:nvPr/>
        </p:nvSpPr>
        <p:spPr bwMode="auto">
          <a:xfrm>
            <a:off x="1143000" y="2895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7" name="Freeform 29"/>
          <p:cNvSpPr>
            <a:spLocks/>
          </p:cNvSpPr>
          <p:nvPr/>
        </p:nvSpPr>
        <p:spPr bwMode="auto">
          <a:xfrm>
            <a:off x="1143000" y="2895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7315200" y="6096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9" name="Line 31"/>
          <p:cNvSpPr>
            <a:spLocks noChangeShapeType="1"/>
          </p:cNvSpPr>
          <p:nvPr/>
        </p:nvSpPr>
        <p:spPr bwMode="auto">
          <a:xfrm>
            <a:off x="6172200" y="3810000"/>
            <a:ext cx="2209800" cy="6096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0" name="Line 32"/>
          <p:cNvSpPr>
            <a:spLocks noChangeShapeType="1"/>
          </p:cNvSpPr>
          <p:nvPr/>
        </p:nvSpPr>
        <p:spPr bwMode="auto">
          <a:xfrm flipH="1" flipV="1">
            <a:off x="7315200" y="990600"/>
            <a:ext cx="1066800" cy="34290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 flipH="1" flipV="1">
            <a:off x="2590800" y="2971800"/>
            <a:ext cx="381000" cy="3581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2209800" y="2971800"/>
            <a:ext cx="381000" cy="3581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3" name="Line 35"/>
          <p:cNvSpPr>
            <a:spLocks noChangeShapeType="1"/>
          </p:cNvSpPr>
          <p:nvPr/>
        </p:nvSpPr>
        <p:spPr bwMode="auto">
          <a:xfrm flipH="1">
            <a:off x="1447800" y="2971800"/>
            <a:ext cx="1143000" cy="3429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>
            <a:off x="6172200" y="990600"/>
            <a:ext cx="1143000" cy="2819400"/>
          </a:xfrm>
          <a:prstGeom prst="line">
            <a:avLst/>
          </a:prstGeom>
          <a:noFill/>
          <a:ln w="44450">
            <a:solidFill>
              <a:srgbClr val="99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 flipH="1">
            <a:off x="6172200" y="990600"/>
            <a:ext cx="1143000" cy="28194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6477000" y="5334000"/>
            <a:ext cx="1981200" cy="304800"/>
          </a:xfrm>
          <a:prstGeom prst="rect">
            <a:avLst/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0000FF"/>
                </a:solidFill>
              </a:rPr>
              <a:t>axă de rotaţie</a:t>
            </a:r>
            <a:endParaRPr lang="en-US" b="1" baseline="0">
              <a:solidFill>
                <a:srgbClr val="0000FF"/>
              </a:solidFill>
            </a:endParaRP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7315200" y="49530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2667000" y="381000"/>
            <a:ext cx="3810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 Secţiunea axială a unui con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2811" name="Rectangle 43"/>
          <p:cNvSpPr>
            <a:spLocks noChangeArrowheads="1"/>
          </p:cNvSpPr>
          <p:nvPr/>
        </p:nvSpPr>
        <p:spPr bwMode="auto">
          <a:xfrm>
            <a:off x="609600" y="1219200"/>
            <a:ext cx="1905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Reţineţi!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32812" name="WordArt 44"/>
          <p:cNvSpPr>
            <a:spLocks noChangeArrowheads="1" noChangeShapeType="1" noTextEdit="1"/>
          </p:cNvSpPr>
          <p:nvPr/>
        </p:nvSpPr>
        <p:spPr bwMode="auto">
          <a:xfrm rot="688136">
            <a:off x="2667000" y="1752600"/>
            <a:ext cx="3267075" cy="1363663"/>
          </a:xfrm>
          <a:prstGeom prst="rect">
            <a:avLst/>
          </a:prstGeom>
        </p:spPr>
        <p:txBody>
          <a:bodyPr wrap="none" fromWordArt="1">
            <a:prstTxWarp prst="textSlantDown">
              <a:avLst>
                <a:gd name="adj" fmla="val 92514"/>
              </a:avLst>
            </a:prstTxWarp>
          </a:bodyPr>
          <a:lstStyle/>
          <a:p>
            <a:pPr algn="ctr"/>
            <a:r>
              <a:rPr lang="it-IT" sz="16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Secţiunea axială a unui </a:t>
            </a:r>
          </a:p>
          <a:p>
            <a:pPr algn="ctr"/>
            <a:r>
              <a:rPr lang="it-IT" sz="16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con circular drept</a:t>
            </a:r>
          </a:p>
          <a:p>
            <a:pPr algn="ctr"/>
            <a:r>
              <a:rPr lang="it-IT" sz="16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este un triunghi isoscel.</a:t>
            </a:r>
            <a:endParaRPr lang="en-US" sz="1600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99CC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 flipV="1">
            <a:off x="5867400" y="2743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9" grpId="0" animBg="1"/>
      <p:bldP spid="32800" grpId="0" animBg="1"/>
      <p:bldP spid="32805" grpId="0" animBg="1"/>
      <p:bldP spid="32806" grpId="0" animBg="1" autoUpdateAnimBg="0"/>
      <p:bldP spid="32807" grpId="0" animBg="1"/>
      <p:bldP spid="32811" grpId="0" animBg="1" autoUpdateAnimBg="0"/>
      <p:bldP spid="32812" grpId="0" animBg="1"/>
      <p:bldP spid="328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752600" y="1219200"/>
            <a:ext cx="5562600" cy="31956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sz="3600">
                <a:solidFill>
                  <a:srgbClr val="0000FF"/>
                </a:solidFill>
              </a:rPr>
              <a:t>1. Să generăm un con!</a:t>
            </a:r>
          </a:p>
          <a:p>
            <a:r>
              <a:rPr lang="ro-RO" sz="3600">
                <a:solidFill>
                  <a:srgbClr val="0000FF"/>
                </a:solidFill>
              </a:rPr>
              <a:t>2. Secţiunea axială a unui con</a:t>
            </a:r>
          </a:p>
          <a:p>
            <a:r>
              <a:rPr lang="ro-RO" sz="3600">
                <a:solidFill>
                  <a:srgbClr val="0000FF"/>
                </a:solidFill>
              </a:rPr>
              <a:t>3. Elemente</a:t>
            </a:r>
          </a:p>
          <a:p>
            <a:r>
              <a:rPr lang="ro-RO" sz="3600">
                <a:solidFill>
                  <a:srgbClr val="0000FF"/>
                </a:solidFill>
              </a:rPr>
              <a:t>4. Observaţii</a:t>
            </a:r>
          </a:p>
          <a:p>
            <a:r>
              <a:rPr lang="ro-RO" sz="3600">
                <a:solidFill>
                  <a:srgbClr val="0000FF"/>
                </a:solidFill>
              </a:rPr>
              <a:t>5. Desfăşurare</a:t>
            </a:r>
          </a:p>
          <a:p>
            <a:r>
              <a:rPr lang="ro-RO" sz="3600">
                <a:solidFill>
                  <a:srgbClr val="0000FF"/>
                </a:solidFill>
              </a:rPr>
              <a:t>6. Aria laterală, aria totală şi volumul</a:t>
            </a:r>
          </a:p>
          <a:p>
            <a:r>
              <a:rPr lang="ro-RO" sz="3600">
                <a:solidFill>
                  <a:srgbClr val="0000FF"/>
                </a:solidFill>
              </a:rPr>
              <a:t>7. Probleme</a:t>
            </a:r>
            <a:endParaRPr lang="en-US" sz="36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sz="36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1524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3. Elemente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631" name="AutoShape 103"/>
          <p:cNvSpPr>
            <a:spLocks noChangeArrowheads="1"/>
          </p:cNvSpPr>
          <p:nvPr/>
        </p:nvSpPr>
        <p:spPr bwMode="auto">
          <a:xfrm>
            <a:off x="7162800" y="304800"/>
            <a:ext cx="1600200" cy="16002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50" name="Oval 222"/>
          <p:cNvSpPr>
            <a:spLocks noChangeArrowheads="1"/>
          </p:cNvSpPr>
          <p:nvPr/>
        </p:nvSpPr>
        <p:spPr bwMode="auto">
          <a:xfrm>
            <a:off x="2209800" y="4724400"/>
            <a:ext cx="4724400" cy="1371600"/>
          </a:xfrm>
          <a:prstGeom prst="ellipse">
            <a:avLst/>
          </a:prstGeom>
          <a:noFill/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53" name="Oval 225"/>
          <p:cNvSpPr>
            <a:spLocks noChangeArrowheads="1"/>
          </p:cNvSpPr>
          <p:nvPr/>
        </p:nvSpPr>
        <p:spPr bwMode="auto">
          <a:xfrm>
            <a:off x="2209800" y="4724400"/>
            <a:ext cx="4724400" cy="1371600"/>
          </a:xfrm>
          <a:prstGeom prst="ellipse">
            <a:avLst/>
          </a:prstGeom>
          <a:solidFill>
            <a:srgbClr val="3366FF">
              <a:alpha val="39999"/>
            </a:srgbClr>
          </a:solidFill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55" name="WordArt 227"/>
          <p:cNvSpPr>
            <a:spLocks noChangeArrowheads="1" noChangeShapeType="1" noTextEdit="1"/>
          </p:cNvSpPr>
          <p:nvPr/>
        </p:nvSpPr>
        <p:spPr bwMode="auto">
          <a:xfrm>
            <a:off x="3810000" y="5029200"/>
            <a:ext cx="1143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sy="-50000" kx="2453608" algn="bl" rotWithShape="0">
                    <a:srgbClr val="990000">
                      <a:alpha val="50000"/>
                    </a:srgbClr>
                  </a:outerShdw>
                </a:effectLst>
              </a:rPr>
              <a:t>bază</a:t>
            </a:r>
            <a:endParaRPr lang="en-US" sz="3600" kern="10">
              <a:ln w="25400">
                <a:solidFill>
                  <a:srgbClr val="80008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sy="-50000" kx="2453608" algn="bl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</p:txBody>
      </p:sp>
      <p:sp>
        <p:nvSpPr>
          <p:cNvPr id="22756" name="Freeform 228"/>
          <p:cNvSpPr>
            <a:spLocks/>
          </p:cNvSpPr>
          <p:nvPr/>
        </p:nvSpPr>
        <p:spPr bwMode="auto">
          <a:xfrm>
            <a:off x="2209800" y="1219200"/>
            <a:ext cx="4724400" cy="48768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2592"/>
              </a:cxn>
              <a:cxn ang="0">
                <a:pos x="0" y="2688"/>
              </a:cxn>
              <a:cxn ang="0">
                <a:pos x="144" y="2832"/>
              </a:cxn>
              <a:cxn ang="0">
                <a:pos x="432" y="2928"/>
              </a:cxn>
              <a:cxn ang="0">
                <a:pos x="816" y="3024"/>
              </a:cxn>
              <a:cxn ang="0">
                <a:pos x="1296" y="3072"/>
              </a:cxn>
              <a:cxn ang="0">
                <a:pos x="1728" y="3072"/>
              </a:cxn>
              <a:cxn ang="0">
                <a:pos x="2160" y="3024"/>
              </a:cxn>
              <a:cxn ang="0">
                <a:pos x="2592" y="2928"/>
              </a:cxn>
              <a:cxn ang="0">
                <a:pos x="2832" y="2832"/>
              </a:cxn>
              <a:cxn ang="0">
                <a:pos x="2928" y="2736"/>
              </a:cxn>
              <a:cxn ang="0">
                <a:pos x="2976" y="2640"/>
              </a:cxn>
              <a:cxn ang="0">
                <a:pos x="2928" y="2544"/>
              </a:cxn>
              <a:cxn ang="0">
                <a:pos x="1488" y="0"/>
              </a:cxn>
            </a:cxnLst>
            <a:rect l="0" t="0" r="r" b="b"/>
            <a:pathLst>
              <a:path w="2976" h="3072">
                <a:moveTo>
                  <a:pt x="1488" y="0"/>
                </a:moveTo>
                <a:lnTo>
                  <a:pt x="0" y="2592"/>
                </a:lnTo>
                <a:lnTo>
                  <a:pt x="0" y="2688"/>
                </a:lnTo>
                <a:lnTo>
                  <a:pt x="144" y="2832"/>
                </a:lnTo>
                <a:lnTo>
                  <a:pt x="432" y="2928"/>
                </a:lnTo>
                <a:lnTo>
                  <a:pt x="816" y="3024"/>
                </a:lnTo>
                <a:lnTo>
                  <a:pt x="1296" y="3072"/>
                </a:lnTo>
                <a:lnTo>
                  <a:pt x="1728" y="3072"/>
                </a:lnTo>
                <a:lnTo>
                  <a:pt x="2160" y="3024"/>
                </a:lnTo>
                <a:lnTo>
                  <a:pt x="2592" y="2928"/>
                </a:lnTo>
                <a:lnTo>
                  <a:pt x="2832" y="2832"/>
                </a:lnTo>
                <a:lnTo>
                  <a:pt x="2928" y="2736"/>
                </a:lnTo>
                <a:lnTo>
                  <a:pt x="2976" y="2640"/>
                </a:lnTo>
                <a:lnTo>
                  <a:pt x="2928" y="2544"/>
                </a:lnTo>
                <a:lnTo>
                  <a:pt x="1488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57" name="WordArt 229"/>
          <p:cNvSpPr>
            <a:spLocks noChangeArrowheads="1" noChangeShapeType="1" noTextEdit="1"/>
          </p:cNvSpPr>
          <p:nvPr/>
        </p:nvSpPr>
        <p:spPr bwMode="auto">
          <a:xfrm>
            <a:off x="2819400" y="3505200"/>
            <a:ext cx="3505200" cy="1371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14708"/>
              </a:avLst>
            </a:prstTxWarp>
          </a:bodyPr>
          <a:lstStyle/>
          <a:p>
            <a:pPr algn="ctr"/>
            <a:r>
              <a:rPr lang="vi-VN" sz="3600" kern="10">
                <a:ln w="6350">
                  <a:solidFill>
                    <a:srgbClr val="CCFF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CC99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suprafaţă laterală</a:t>
            </a:r>
            <a:endParaRPr lang="en-US" sz="3600" kern="10">
              <a:ln w="6350">
                <a:solidFill>
                  <a:srgbClr val="CCFFCC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CC9900"/>
                  </a:gs>
                  <a:gs pos="100000">
                    <a:srgbClr val="800000"/>
                  </a:gs>
                </a:gsLst>
                <a:lin ang="5400000" scaled="1"/>
              </a:gradFill>
              <a:latin typeface="Arial Black"/>
            </a:endParaRPr>
          </a:p>
        </p:txBody>
      </p:sp>
      <p:sp>
        <p:nvSpPr>
          <p:cNvPr id="22758" name="AutoShape 230"/>
          <p:cNvSpPr>
            <a:spLocks noChangeArrowheads="1"/>
          </p:cNvSpPr>
          <p:nvPr/>
        </p:nvSpPr>
        <p:spPr bwMode="auto">
          <a:xfrm rot="10800000">
            <a:off x="2209800" y="4724400"/>
            <a:ext cx="4724400" cy="1371600"/>
          </a:xfrm>
          <a:custGeom>
            <a:avLst/>
            <a:gdLst>
              <a:gd name="G0" fmla="+- 10756 0 0"/>
              <a:gd name="G1" fmla="+- 11491740 0 0"/>
              <a:gd name="G2" fmla="+- 0 0 11491740"/>
              <a:gd name="T0" fmla="*/ 0 256 1"/>
              <a:gd name="T1" fmla="*/ 180 256 1"/>
              <a:gd name="G3" fmla="+- 11491740 T0 T1"/>
              <a:gd name="T2" fmla="*/ 0 256 1"/>
              <a:gd name="T3" fmla="*/ 90 256 1"/>
              <a:gd name="G4" fmla="+- 11491740 T2 T3"/>
              <a:gd name="G5" fmla="*/ G4 2 1"/>
              <a:gd name="T4" fmla="*/ 90 256 1"/>
              <a:gd name="T5" fmla="*/ 0 256 1"/>
              <a:gd name="G6" fmla="+- 11491740 T4 T5"/>
              <a:gd name="G7" fmla="*/ G6 2 1"/>
              <a:gd name="G8" fmla="abs 1149174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756"/>
              <a:gd name="G18" fmla="*/ 10756 1 2"/>
              <a:gd name="G19" fmla="+- G18 5400 0"/>
              <a:gd name="G20" fmla="cos G19 11491740"/>
              <a:gd name="G21" fmla="sin G19 11491740"/>
              <a:gd name="G22" fmla="+- G20 10800 0"/>
              <a:gd name="G23" fmla="+- G21 10800 0"/>
              <a:gd name="G24" fmla="+- 10800 0 G20"/>
              <a:gd name="G25" fmla="+- 10756 10800 0"/>
              <a:gd name="G26" fmla="?: G9 G17 G25"/>
              <a:gd name="G27" fmla="?: G9 0 21600"/>
              <a:gd name="G28" fmla="cos 10800 11491740"/>
              <a:gd name="G29" fmla="sin 10800 11491740"/>
              <a:gd name="G30" fmla="sin 10756 11491740"/>
              <a:gd name="G31" fmla="+- G28 10800 0"/>
              <a:gd name="G32" fmla="+- G29 10800 0"/>
              <a:gd name="G33" fmla="+- G30 10800 0"/>
              <a:gd name="G34" fmla="?: G4 0 G31"/>
              <a:gd name="G35" fmla="?: 11491740 G34 0"/>
              <a:gd name="G36" fmla="?: G6 G35 G31"/>
              <a:gd name="G37" fmla="+- 21600 0 G36"/>
              <a:gd name="G38" fmla="?: G4 0 G33"/>
              <a:gd name="G39" fmla="?: 1149174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7 w 21600"/>
              <a:gd name="T15" fmla="*/ 11673 h 21600"/>
              <a:gd name="T16" fmla="*/ 10800 w 21600"/>
              <a:gd name="T17" fmla="*/ 44 h 21600"/>
              <a:gd name="T18" fmla="*/ 21543 w 21600"/>
              <a:gd name="T19" fmla="*/ 1167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9" y="11671"/>
                </a:moveTo>
                <a:cubicBezTo>
                  <a:pt x="55" y="11381"/>
                  <a:pt x="44" y="11091"/>
                  <a:pt x="44" y="10800"/>
                </a:cubicBezTo>
                <a:cubicBezTo>
                  <a:pt x="44" y="4859"/>
                  <a:pt x="4859" y="44"/>
                  <a:pt x="10800" y="44"/>
                </a:cubicBezTo>
                <a:cubicBezTo>
                  <a:pt x="16740" y="44"/>
                  <a:pt x="21556" y="4859"/>
                  <a:pt x="21556" y="10800"/>
                </a:cubicBezTo>
                <a:cubicBezTo>
                  <a:pt x="21556" y="11091"/>
                  <a:pt x="21544" y="11381"/>
                  <a:pt x="21520" y="11671"/>
                </a:cubicBezTo>
                <a:lnTo>
                  <a:pt x="21564" y="11675"/>
                </a:lnTo>
                <a:cubicBezTo>
                  <a:pt x="21588" y="11384"/>
                  <a:pt x="21600" y="1109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092"/>
                  <a:pt x="11" y="11384"/>
                  <a:pt x="35" y="11675"/>
                </a:cubicBezTo>
                <a:close/>
              </a:path>
            </a:pathLst>
          </a:custGeom>
          <a:solidFill>
            <a:srgbClr val="800080"/>
          </a:solidFill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59" name="Line 231"/>
          <p:cNvSpPr>
            <a:spLocks noChangeShapeType="1"/>
          </p:cNvSpPr>
          <p:nvPr/>
        </p:nvSpPr>
        <p:spPr bwMode="auto">
          <a:xfrm>
            <a:off x="4572000" y="1295400"/>
            <a:ext cx="2362200" cy="4038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60" name="Line 232"/>
          <p:cNvSpPr>
            <a:spLocks noChangeShapeType="1"/>
          </p:cNvSpPr>
          <p:nvPr/>
        </p:nvSpPr>
        <p:spPr bwMode="auto">
          <a:xfrm flipH="1">
            <a:off x="2209800" y="1295400"/>
            <a:ext cx="2362200" cy="4038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61" name="Line 233"/>
          <p:cNvSpPr>
            <a:spLocks noChangeShapeType="1"/>
          </p:cNvSpPr>
          <p:nvPr/>
        </p:nvSpPr>
        <p:spPr bwMode="auto">
          <a:xfrm flipV="1">
            <a:off x="4572000" y="12192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66" name="AutoShape 238"/>
          <p:cNvSpPr>
            <a:spLocks noChangeArrowheads="1"/>
          </p:cNvSpPr>
          <p:nvPr/>
        </p:nvSpPr>
        <p:spPr bwMode="auto">
          <a:xfrm>
            <a:off x="3048000" y="1066800"/>
            <a:ext cx="1524000" cy="304800"/>
          </a:xfrm>
          <a:prstGeom prst="rightArrowCallout">
            <a:avLst>
              <a:gd name="adj1" fmla="val 15620"/>
              <a:gd name="adj2" fmla="val 24477"/>
              <a:gd name="adj3" fmla="val 93218"/>
              <a:gd name="adj4" fmla="val 65731"/>
            </a:avLst>
          </a:prstGeom>
          <a:solidFill>
            <a:srgbClr val="EFE7A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vârf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631" grpId="0" animBg="1"/>
      <p:bldP spid="22753" grpId="0" animBg="1"/>
      <p:bldP spid="22755" grpId="0" animBg="1"/>
      <p:bldP spid="22756" grpId="0" animBg="1"/>
      <p:bldP spid="22757" grpId="0" animBg="1"/>
      <p:bldP spid="22761" grpId="0" animBg="1"/>
      <p:bldP spid="2276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1524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 Elemente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990600" y="304800"/>
            <a:ext cx="1524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3. Elemente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623" name="Oval 47"/>
          <p:cNvSpPr>
            <a:spLocks noChangeArrowheads="1"/>
          </p:cNvSpPr>
          <p:nvPr/>
        </p:nvSpPr>
        <p:spPr bwMode="auto">
          <a:xfrm>
            <a:off x="2209800" y="4724400"/>
            <a:ext cx="4724400" cy="1371600"/>
          </a:xfrm>
          <a:prstGeom prst="ellipse">
            <a:avLst/>
          </a:prstGeom>
          <a:noFill/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Oval 48"/>
          <p:cNvSpPr>
            <a:spLocks noChangeArrowheads="1"/>
          </p:cNvSpPr>
          <p:nvPr/>
        </p:nvSpPr>
        <p:spPr bwMode="auto">
          <a:xfrm>
            <a:off x="2209800" y="4724400"/>
            <a:ext cx="4724400" cy="1371600"/>
          </a:xfrm>
          <a:prstGeom prst="ellipse">
            <a:avLst/>
          </a:prstGeom>
          <a:solidFill>
            <a:srgbClr val="3366FF">
              <a:alpha val="39999"/>
            </a:srgbClr>
          </a:solidFill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6" name="Freeform 50"/>
          <p:cNvSpPr>
            <a:spLocks/>
          </p:cNvSpPr>
          <p:nvPr/>
        </p:nvSpPr>
        <p:spPr bwMode="auto">
          <a:xfrm>
            <a:off x="2209800" y="1219200"/>
            <a:ext cx="4724400" cy="48768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2592"/>
              </a:cxn>
              <a:cxn ang="0">
                <a:pos x="0" y="2688"/>
              </a:cxn>
              <a:cxn ang="0">
                <a:pos x="144" y="2832"/>
              </a:cxn>
              <a:cxn ang="0">
                <a:pos x="432" y="2928"/>
              </a:cxn>
              <a:cxn ang="0">
                <a:pos x="816" y="3024"/>
              </a:cxn>
              <a:cxn ang="0">
                <a:pos x="1296" y="3072"/>
              </a:cxn>
              <a:cxn ang="0">
                <a:pos x="1728" y="3072"/>
              </a:cxn>
              <a:cxn ang="0">
                <a:pos x="2160" y="3024"/>
              </a:cxn>
              <a:cxn ang="0">
                <a:pos x="2592" y="2928"/>
              </a:cxn>
              <a:cxn ang="0">
                <a:pos x="2832" y="2832"/>
              </a:cxn>
              <a:cxn ang="0">
                <a:pos x="2928" y="2736"/>
              </a:cxn>
              <a:cxn ang="0">
                <a:pos x="2976" y="2640"/>
              </a:cxn>
              <a:cxn ang="0">
                <a:pos x="2928" y="2544"/>
              </a:cxn>
              <a:cxn ang="0">
                <a:pos x="1488" y="0"/>
              </a:cxn>
            </a:cxnLst>
            <a:rect l="0" t="0" r="r" b="b"/>
            <a:pathLst>
              <a:path w="2976" h="3072">
                <a:moveTo>
                  <a:pt x="1488" y="0"/>
                </a:moveTo>
                <a:lnTo>
                  <a:pt x="0" y="2592"/>
                </a:lnTo>
                <a:lnTo>
                  <a:pt x="0" y="2688"/>
                </a:lnTo>
                <a:lnTo>
                  <a:pt x="144" y="2832"/>
                </a:lnTo>
                <a:lnTo>
                  <a:pt x="432" y="2928"/>
                </a:lnTo>
                <a:lnTo>
                  <a:pt x="816" y="3024"/>
                </a:lnTo>
                <a:lnTo>
                  <a:pt x="1296" y="3072"/>
                </a:lnTo>
                <a:lnTo>
                  <a:pt x="1728" y="3072"/>
                </a:lnTo>
                <a:lnTo>
                  <a:pt x="2160" y="3024"/>
                </a:lnTo>
                <a:lnTo>
                  <a:pt x="2592" y="2928"/>
                </a:lnTo>
                <a:lnTo>
                  <a:pt x="2832" y="2832"/>
                </a:lnTo>
                <a:lnTo>
                  <a:pt x="2928" y="2736"/>
                </a:lnTo>
                <a:lnTo>
                  <a:pt x="2976" y="2640"/>
                </a:lnTo>
                <a:lnTo>
                  <a:pt x="2928" y="2544"/>
                </a:lnTo>
                <a:lnTo>
                  <a:pt x="1488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28" name="AutoShape 52"/>
          <p:cNvSpPr>
            <a:spLocks noChangeArrowheads="1"/>
          </p:cNvSpPr>
          <p:nvPr/>
        </p:nvSpPr>
        <p:spPr bwMode="auto">
          <a:xfrm rot="10800000">
            <a:off x="2209800" y="4724400"/>
            <a:ext cx="4724400" cy="1371600"/>
          </a:xfrm>
          <a:custGeom>
            <a:avLst/>
            <a:gdLst>
              <a:gd name="G0" fmla="+- 10756 0 0"/>
              <a:gd name="G1" fmla="+- 11491740 0 0"/>
              <a:gd name="G2" fmla="+- 0 0 11491740"/>
              <a:gd name="T0" fmla="*/ 0 256 1"/>
              <a:gd name="T1" fmla="*/ 180 256 1"/>
              <a:gd name="G3" fmla="+- 11491740 T0 T1"/>
              <a:gd name="T2" fmla="*/ 0 256 1"/>
              <a:gd name="T3" fmla="*/ 90 256 1"/>
              <a:gd name="G4" fmla="+- 11491740 T2 T3"/>
              <a:gd name="G5" fmla="*/ G4 2 1"/>
              <a:gd name="T4" fmla="*/ 90 256 1"/>
              <a:gd name="T5" fmla="*/ 0 256 1"/>
              <a:gd name="G6" fmla="+- 11491740 T4 T5"/>
              <a:gd name="G7" fmla="*/ G6 2 1"/>
              <a:gd name="G8" fmla="abs 1149174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756"/>
              <a:gd name="G18" fmla="*/ 10756 1 2"/>
              <a:gd name="G19" fmla="+- G18 5400 0"/>
              <a:gd name="G20" fmla="cos G19 11491740"/>
              <a:gd name="G21" fmla="sin G19 11491740"/>
              <a:gd name="G22" fmla="+- G20 10800 0"/>
              <a:gd name="G23" fmla="+- G21 10800 0"/>
              <a:gd name="G24" fmla="+- 10800 0 G20"/>
              <a:gd name="G25" fmla="+- 10756 10800 0"/>
              <a:gd name="G26" fmla="?: G9 G17 G25"/>
              <a:gd name="G27" fmla="?: G9 0 21600"/>
              <a:gd name="G28" fmla="cos 10800 11491740"/>
              <a:gd name="G29" fmla="sin 10800 11491740"/>
              <a:gd name="G30" fmla="sin 10756 11491740"/>
              <a:gd name="G31" fmla="+- G28 10800 0"/>
              <a:gd name="G32" fmla="+- G29 10800 0"/>
              <a:gd name="G33" fmla="+- G30 10800 0"/>
              <a:gd name="G34" fmla="?: G4 0 G31"/>
              <a:gd name="G35" fmla="?: 11491740 G34 0"/>
              <a:gd name="G36" fmla="?: G6 G35 G31"/>
              <a:gd name="G37" fmla="+- 21600 0 G36"/>
              <a:gd name="G38" fmla="?: G4 0 G33"/>
              <a:gd name="G39" fmla="?: 1149174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7 w 21600"/>
              <a:gd name="T15" fmla="*/ 11673 h 21600"/>
              <a:gd name="T16" fmla="*/ 10800 w 21600"/>
              <a:gd name="T17" fmla="*/ 44 h 21600"/>
              <a:gd name="T18" fmla="*/ 21543 w 21600"/>
              <a:gd name="T19" fmla="*/ 1167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9" y="11671"/>
                </a:moveTo>
                <a:cubicBezTo>
                  <a:pt x="55" y="11381"/>
                  <a:pt x="44" y="11091"/>
                  <a:pt x="44" y="10800"/>
                </a:cubicBezTo>
                <a:cubicBezTo>
                  <a:pt x="44" y="4859"/>
                  <a:pt x="4859" y="44"/>
                  <a:pt x="10800" y="44"/>
                </a:cubicBezTo>
                <a:cubicBezTo>
                  <a:pt x="16740" y="44"/>
                  <a:pt x="21556" y="4859"/>
                  <a:pt x="21556" y="10800"/>
                </a:cubicBezTo>
                <a:cubicBezTo>
                  <a:pt x="21556" y="11091"/>
                  <a:pt x="21544" y="11381"/>
                  <a:pt x="21520" y="11671"/>
                </a:cubicBezTo>
                <a:lnTo>
                  <a:pt x="21564" y="11675"/>
                </a:lnTo>
                <a:cubicBezTo>
                  <a:pt x="21588" y="11384"/>
                  <a:pt x="21600" y="1109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092"/>
                  <a:pt x="11" y="11384"/>
                  <a:pt x="35" y="11675"/>
                </a:cubicBezTo>
                <a:close/>
              </a:path>
            </a:pathLst>
          </a:custGeom>
          <a:solidFill>
            <a:srgbClr val="800080"/>
          </a:solidFill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>
            <a:off x="4572000" y="12192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 flipH="1">
            <a:off x="2209800" y="12192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 flipH="1">
            <a:off x="2667000" y="1295400"/>
            <a:ext cx="1905000" cy="4495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36" name="Line 60"/>
          <p:cNvSpPr>
            <a:spLocks noChangeShapeType="1"/>
          </p:cNvSpPr>
          <p:nvPr/>
        </p:nvSpPr>
        <p:spPr bwMode="auto">
          <a:xfrm flipH="1">
            <a:off x="3657600" y="1295400"/>
            <a:ext cx="914400" cy="47244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39" name="Line 63"/>
          <p:cNvSpPr>
            <a:spLocks noChangeShapeType="1"/>
          </p:cNvSpPr>
          <p:nvPr/>
        </p:nvSpPr>
        <p:spPr bwMode="auto">
          <a:xfrm>
            <a:off x="4572000" y="1295400"/>
            <a:ext cx="304800" cy="4800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0" name="Line 64"/>
          <p:cNvSpPr>
            <a:spLocks noChangeShapeType="1"/>
          </p:cNvSpPr>
          <p:nvPr/>
        </p:nvSpPr>
        <p:spPr bwMode="auto">
          <a:xfrm>
            <a:off x="4572000" y="1295400"/>
            <a:ext cx="1295400" cy="4648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1" name="Line 65"/>
          <p:cNvSpPr>
            <a:spLocks noChangeShapeType="1"/>
          </p:cNvSpPr>
          <p:nvPr/>
        </p:nvSpPr>
        <p:spPr bwMode="auto">
          <a:xfrm>
            <a:off x="4572000" y="1295400"/>
            <a:ext cx="1981200" cy="4495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2" name="Line 66"/>
          <p:cNvSpPr>
            <a:spLocks noChangeShapeType="1"/>
          </p:cNvSpPr>
          <p:nvPr/>
        </p:nvSpPr>
        <p:spPr bwMode="auto">
          <a:xfrm flipH="1">
            <a:off x="2209800" y="12192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none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3" name="AutoShape 67"/>
          <p:cNvSpPr>
            <a:spLocks noChangeArrowheads="1"/>
          </p:cNvSpPr>
          <p:nvPr/>
        </p:nvSpPr>
        <p:spPr bwMode="auto">
          <a:xfrm>
            <a:off x="5715000" y="2971800"/>
            <a:ext cx="2971800" cy="457200"/>
          </a:xfrm>
          <a:prstGeom prst="leftArrowCallout">
            <a:avLst>
              <a:gd name="adj1" fmla="val 25000"/>
              <a:gd name="adj2" fmla="val 25000"/>
              <a:gd name="adj3" fmla="val 108333"/>
              <a:gd name="adj4" fmla="val 66667"/>
            </a:avLst>
          </a:prstGeom>
          <a:solidFill>
            <a:srgbClr val="FFFF00"/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baseline="0">
                <a:solidFill>
                  <a:srgbClr val="006600"/>
                </a:solidFill>
              </a:rPr>
              <a:t>generatoare</a:t>
            </a:r>
            <a:endParaRPr lang="en-US" sz="2400" b="1" baseline="0">
              <a:solidFill>
                <a:srgbClr val="006600"/>
              </a:solidFill>
            </a:endParaRPr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 flipV="1">
            <a:off x="2209800" y="5334000"/>
            <a:ext cx="472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7" name="Line 71"/>
          <p:cNvSpPr>
            <a:spLocks noChangeShapeType="1"/>
          </p:cNvSpPr>
          <p:nvPr/>
        </p:nvSpPr>
        <p:spPr bwMode="auto">
          <a:xfrm>
            <a:off x="4572000" y="1219200"/>
            <a:ext cx="0" cy="4114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9" name="WordArt 73"/>
          <p:cNvSpPr>
            <a:spLocks noChangeArrowheads="1" noChangeShapeType="1" noTextEdit="1"/>
          </p:cNvSpPr>
          <p:nvPr/>
        </p:nvSpPr>
        <p:spPr bwMode="auto">
          <a:xfrm>
            <a:off x="5410200" y="47244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24650" name="WordArt 74"/>
          <p:cNvSpPr>
            <a:spLocks noChangeArrowheads="1" noChangeShapeType="1" noTextEdit="1"/>
          </p:cNvSpPr>
          <p:nvPr/>
        </p:nvSpPr>
        <p:spPr bwMode="auto">
          <a:xfrm>
            <a:off x="4267200" y="38100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24651" name="AutoShape 75"/>
          <p:cNvSpPr>
            <a:spLocks noChangeArrowheads="1"/>
          </p:cNvSpPr>
          <p:nvPr/>
        </p:nvSpPr>
        <p:spPr bwMode="auto">
          <a:xfrm>
            <a:off x="762000" y="1219200"/>
            <a:ext cx="914400" cy="4114800"/>
          </a:xfrm>
          <a:prstGeom prst="upDownArrowCallout">
            <a:avLst>
              <a:gd name="adj1" fmla="val 25000"/>
              <a:gd name="adj2" fmla="val 25000"/>
              <a:gd name="adj3" fmla="val 56250"/>
              <a:gd name="adj4" fmla="val 50000"/>
            </a:avLst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1800" b="1" baseline="0">
                <a:solidFill>
                  <a:srgbClr val="FF5050"/>
                </a:solidFill>
              </a:rPr>
              <a:t>înălţime</a:t>
            </a:r>
            <a:endParaRPr lang="en-US" sz="1800" b="1" baseline="0">
              <a:solidFill>
                <a:srgbClr val="FF5050"/>
              </a:solidFill>
            </a:endParaRPr>
          </a:p>
        </p:txBody>
      </p:sp>
      <p:sp>
        <p:nvSpPr>
          <p:cNvPr id="24652" name="WordArt 76"/>
          <p:cNvSpPr>
            <a:spLocks noChangeArrowheads="1" noChangeShapeType="1" noTextEdit="1"/>
          </p:cNvSpPr>
          <p:nvPr/>
        </p:nvSpPr>
        <p:spPr bwMode="auto">
          <a:xfrm>
            <a:off x="5562600" y="23622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 flipH="1">
            <a:off x="4572000" y="5334000"/>
            <a:ext cx="2362200" cy="0"/>
          </a:xfrm>
          <a:prstGeom prst="line">
            <a:avLst/>
          </a:prstGeom>
          <a:noFill/>
          <a:ln w="38100">
            <a:solidFill>
              <a:srgbClr val="0066FF"/>
            </a:solidFill>
            <a:prstDash val="dash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4" name="Line 78"/>
          <p:cNvSpPr>
            <a:spLocks noChangeShapeType="1"/>
          </p:cNvSpPr>
          <p:nvPr/>
        </p:nvSpPr>
        <p:spPr bwMode="auto">
          <a:xfrm flipH="1">
            <a:off x="685800" y="1219200"/>
            <a:ext cx="3886200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5" name="Line 79"/>
          <p:cNvSpPr>
            <a:spLocks noChangeShapeType="1"/>
          </p:cNvSpPr>
          <p:nvPr/>
        </p:nvSpPr>
        <p:spPr bwMode="auto">
          <a:xfrm flipH="1">
            <a:off x="762000" y="5334000"/>
            <a:ext cx="1371600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6" name="Line 80"/>
          <p:cNvSpPr>
            <a:spLocks noChangeShapeType="1"/>
          </p:cNvSpPr>
          <p:nvPr/>
        </p:nvSpPr>
        <p:spPr bwMode="auto">
          <a:xfrm flipV="1">
            <a:off x="5943600" y="5334000"/>
            <a:ext cx="1524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7" name="Line 81"/>
          <p:cNvSpPr>
            <a:spLocks noChangeShapeType="1"/>
          </p:cNvSpPr>
          <p:nvPr/>
        </p:nvSpPr>
        <p:spPr bwMode="auto">
          <a:xfrm flipV="1">
            <a:off x="5943600" y="5638800"/>
            <a:ext cx="14478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8" name="Rectangle 82"/>
          <p:cNvSpPr>
            <a:spLocks noChangeArrowheads="1"/>
          </p:cNvSpPr>
          <p:nvPr/>
        </p:nvSpPr>
        <p:spPr bwMode="auto">
          <a:xfrm>
            <a:off x="7315200" y="5334000"/>
            <a:ext cx="1219200" cy="533400"/>
          </a:xfrm>
          <a:prstGeom prst="rect">
            <a:avLst/>
          </a:prstGeom>
          <a:solidFill>
            <a:srgbClr val="FAF8A6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baseline="0">
                <a:solidFill>
                  <a:srgbClr val="0066FF"/>
                </a:solidFill>
              </a:rPr>
              <a:t>rază</a:t>
            </a:r>
            <a:endParaRPr lang="en-US" sz="2400" b="1" baseline="0">
              <a:solidFill>
                <a:srgbClr val="0066FF"/>
              </a:solidFill>
            </a:endParaRPr>
          </a:p>
        </p:txBody>
      </p:sp>
      <p:sp>
        <p:nvSpPr>
          <p:cNvPr id="24659" name="Text Box 83"/>
          <p:cNvSpPr txBox="1">
            <a:spLocks noChangeArrowheads="1"/>
          </p:cNvSpPr>
          <p:nvPr/>
        </p:nvSpPr>
        <p:spPr bwMode="auto">
          <a:xfrm>
            <a:off x="1828800" y="495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A</a:t>
            </a:r>
            <a:endParaRPr lang="en-US" sz="2400" b="1" baseline="0"/>
          </a:p>
        </p:txBody>
      </p:sp>
      <p:sp>
        <p:nvSpPr>
          <p:cNvPr id="24660" name="Text Box 84"/>
          <p:cNvSpPr txBox="1">
            <a:spLocks noChangeArrowheads="1"/>
          </p:cNvSpPr>
          <p:nvPr/>
        </p:nvSpPr>
        <p:spPr bwMode="auto">
          <a:xfrm>
            <a:off x="6934200" y="495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B</a:t>
            </a:r>
            <a:endParaRPr lang="en-US" sz="2400" b="1" baseline="0"/>
          </a:p>
        </p:txBody>
      </p:sp>
      <p:sp>
        <p:nvSpPr>
          <p:cNvPr id="24661" name="Text Box 85"/>
          <p:cNvSpPr txBox="1">
            <a:spLocks noChangeArrowheads="1"/>
          </p:cNvSpPr>
          <p:nvPr/>
        </p:nvSpPr>
        <p:spPr bwMode="auto">
          <a:xfrm>
            <a:off x="4038600" y="495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O</a:t>
            </a:r>
            <a:endParaRPr lang="en-US" sz="2400" b="1" baseline="0"/>
          </a:p>
        </p:txBody>
      </p:sp>
      <p:sp>
        <p:nvSpPr>
          <p:cNvPr id="24662" name="Text Box 86"/>
          <p:cNvSpPr txBox="1">
            <a:spLocks noChangeArrowheads="1"/>
          </p:cNvSpPr>
          <p:nvPr/>
        </p:nvSpPr>
        <p:spPr bwMode="auto">
          <a:xfrm>
            <a:off x="4419600" y="83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V</a:t>
            </a:r>
            <a:endParaRPr lang="en-US" sz="2400" b="1" baseline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4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9" grpId="0" animBg="1"/>
      <p:bldP spid="24630" grpId="0" animBg="1"/>
      <p:bldP spid="24633" grpId="0" animBg="1"/>
      <p:bldP spid="24636" grpId="0" animBg="1"/>
      <p:bldP spid="24639" grpId="0" animBg="1"/>
      <p:bldP spid="24640" grpId="0" animBg="1"/>
      <p:bldP spid="24641" grpId="0" animBg="1"/>
      <p:bldP spid="24642" grpId="0" animBg="1"/>
      <p:bldP spid="24643" grpId="0" animBg="1" autoUpdateAnimBg="0"/>
      <p:bldP spid="24646" grpId="0" animBg="1"/>
      <p:bldP spid="24647" grpId="0" animBg="1"/>
      <p:bldP spid="24649" grpId="0" animBg="1"/>
      <p:bldP spid="24650" grpId="0" animBg="1"/>
      <p:bldP spid="24651" grpId="0" animBg="1" autoUpdateAnimBg="0"/>
      <p:bldP spid="24652" grpId="0" animBg="1"/>
      <p:bldP spid="24653" grpId="0" animBg="1"/>
      <p:bldP spid="24654" grpId="0" animBg="1"/>
      <p:bldP spid="24655" grpId="0" animBg="1"/>
      <p:bldP spid="24656" grpId="0" animBg="1"/>
      <p:bldP spid="24657" grpId="0" animBg="1"/>
      <p:bldP spid="24658" grpId="0" animBg="1" autoUpdateAnimBg="0"/>
      <p:bldP spid="24659" grpId="0" autoUpdateAnimBg="0"/>
      <p:bldP spid="24660" grpId="0" autoUpdateAnimBg="0"/>
      <p:bldP spid="24661" grpId="0" autoUpdateAnimBg="0"/>
      <p:bldP spid="2466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15240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3. Elemente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3429000" y="4572000"/>
            <a:ext cx="4724400" cy="1371600"/>
          </a:xfrm>
          <a:prstGeom prst="ellipse">
            <a:avLst/>
          </a:prstGeom>
          <a:noFill/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3429000" y="4572000"/>
            <a:ext cx="4724400" cy="1371600"/>
          </a:xfrm>
          <a:prstGeom prst="ellipse">
            <a:avLst/>
          </a:prstGeom>
          <a:solidFill>
            <a:srgbClr val="3366FF">
              <a:alpha val="39999"/>
            </a:srgbClr>
          </a:solidFill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Freeform 18"/>
          <p:cNvSpPr>
            <a:spLocks/>
          </p:cNvSpPr>
          <p:nvPr/>
        </p:nvSpPr>
        <p:spPr bwMode="auto">
          <a:xfrm>
            <a:off x="3429000" y="1066800"/>
            <a:ext cx="4724400" cy="48768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2592"/>
              </a:cxn>
              <a:cxn ang="0">
                <a:pos x="0" y="2688"/>
              </a:cxn>
              <a:cxn ang="0">
                <a:pos x="144" y="2832"/>
              </a:cxn>
              <a:cxn ang="0">
                <a:pos x="432" y="2928"/>
              </a:cxn>
              <a:cxn ang="0">
                <a:pos x="816" y="3024"/>
              </a:cxn>
              <a:cxn ang="0">
                <a:pos x="1296" y="3072"/>
              </a:cxn>
              <a:cxn ang="0">
                <a:pos x="1728" y="3072"/>
              </a:cxn>
              <a:cxn ang="0">
                <a:pos x="2160" y="3024"/>
              </a:cxn>
              <a:cxn ang="0">
                <a:pos x="2592" y="2928"/>
              </a:cxn>
              <a:cxn ang="0">
                <a:pos x="2832" y="2832"/>
              </a:cxn>
              <a:cxn ang="0">
                <a:pos x="2928" y="2736"/>
              </a:cxn>
              <a:cxn ang="0">
                <a:pos x="2976" y="2640"/>
              </a:cxn>
              <a:cxn ang="0">
                <a:pos x="2928" y="2544"/>
              </a:cxn>
              <a:cxn ang="0">
                <a:pos x="1488" y="0"/>
              </a:cxn>
            </a:cxnLst>
            <a:rect l="0" t="0" r="r" b="b"/>
            <a:pathLst>
              <a:path w="2976" h="3072">
                <a:moveTo>
                  <a:pt x="1488" y="0"/>
                </a:moveTo>
                <a:lnTo>
                  <a:pt x="0" y="2592"/>
                </a:lnTo>
                <a:lnTo>
                  <a:pt x="0" y="2688"/>
                </a:lnTo>
                <a:lnTo>
                  <a:pt x="144" y="2832"/>
                </a:lnTo>
                <a:lnTo>
                  <a:pt x="432" y="2928"/>
                </a:lnTo>
                <a:lnTo>
                  <a:pt x="816" y="3024"/>
                </a:lnTo>
                <a:lnTo>
                  <a:pt x="1296" y="3072"/>
                </a:lnTo>
                <a:lnTo>
                  <a:pt x="1728" y="3072"/>
                </a:lnTo>
                <a:lnTo>
                  <a:pt x="2160" y="3024"/>
                </a:lnTo>
                <a:lnTo>
                  <a:pt x="2592" y="2928"/>
                </a:lnTo>
                <a:lnTo>
                  <a:pt x="2832" y="2832"/>
                </a:lnTo>
                <a:lnTo>
                  <a:pt x="2928" y="2736"/>
                </a:lnTo>
                <a:lnTo>
                  <a:pt x="2976" y="2640"/>
                </a:lnTo>
                <a:lnTo>
                  <a:pt x="2928" y="2544"/>
                </a:lnTo>
                <a:lnTo>
                  <a:pt x="1488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 rot="10800000">
            <a:off x="3429000" y="4572000"/>
            <a:ext cx="4724400" cy="1371600"/>
          </a:xfrm>
          <a:custGeom>
            <a:avLst/>
            <a:gdLst>
              <a:gd name="G0" fmla="+- 10756 0 0"/>
              <a:gd name="G1" fmla="+- 11491740 0 0"/>
              <a:gd name="G2" fmla="+- 0 0 11491740"/>
              <a:gd name="T0" fmla="*/ 0 256 1"/>
              <a:gd name="T1" fmla="*/ 180 256 1"/>
              <a:gd name="G3" fmla="+- 11491740 T0 T1"/>
              <a:gd name="T2" fmla="*/ 0 256 1"/>
              <a:gd name="T3" fmla="*/ 90 256 1"/>
              <a:gd name="G4" fmla="+- 11491740 T2 T3"/>
              <a:gd name="G5" fmla="*/ G4 2 1"/>
              <a:gd name="T4" fmla="*/ 90 256 1"/>
              <a:gd name="T5" fmla="*/ 0 256 1"/>
              <a:gd name="G6" fmla="+- 11491740 T4 T5"/>
              <a:gd name="G7" fmla="*/ G6 2 1"/>
              <a:gd name="G8" fmla="abs 1149174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756"/>
              <a:gd name="G18" fmla="*/ 10756 1 2"/>
              <a:gd name="G19" fmla="+- G18 5400 0"/>
              <a:gd name="G20" fmla="cos G19 11491740"/>
              <a:gd name="G21" fmla="sin G19 11491740"/>
              <a:gd name="G22" fmla="+- G20 10800 0"/>
              <a:gd name="G23" fmla="+- G21 10800 0"/>
              <a:gd name="G24" fmla="+- 10800 0 G20"/>
              <a:gd name="G25" fmla="+- 10756 10800 0"/>
              <a:gd name="G26" fmla="?: G9 G17 G25"/>
              <a:gd name="G27" fmla="?: G9 0 21600"/>
              <a:gd name="G28" fmla="cos 10800 11491740"/>
              <a:gd name="G29" fmla="sin 10800 11491740"/>
              <a:gd name="G30" fmla="sin 10756 11491740"/>
              <a:gd name="G31" fmla="+- G28 10800 0"/>
              <a:gd name="G32" fmla="+- G29 10800 0"/>
              <a:gd name="G33" fmla="+- G30 10800 0"/>
              <a:gd name="G34" fmla="?: G4 0 G31"/>
              <a:gd name="G35" fmla="?: 11491740 G34 0"/>
              <a:gd name="G36" fmla="?: G6 G35 G31"/>
              <a:gd name="G37" fmla="+- 21600 0 G36"/>
              <a:gd name="G38" fmla="?: G4 0 G33"/>
              <a:gd name="G39" fmla="?: 1149174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7 w 21600"/>
              <a:gd name="T15" fmla="*/ 11673 h 21600"/>
              <a:gd name="T16" fmla="*/ 10800 w 21600"/>
              <a:gd name="T17" fmla="*/ 44 h 21600"/>
              <a:gd name="T18" fmla="*/ 21543 w 21600"/>
              <a:gd name="T19" fmla="*/ 1167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9" y="11671"/>
                </a:moveTo>
                <a:cubicBezTo>
                  <a:pt x="55" y="11381"/>
                  <a:pt x="44" y="11091"/>
                  <a:pt x="44" y="10800"/>
                </a:cubicBezTo>
                <a:cubicBezTo>
                  <a:pt x="44" y="4859"/>
                  <a:pt x="4859" y="44"/>
                  <a:pt x="10800" y="44"/>
                </a:cubicBezTo>
                <a:cubicBezTo>
                  <a:pt x="16740" y="44"/>
                  <a:pt x="21556" y="4859"/>
                  <a:pt x="21556" y="10800"/>
                </a:cubicBezTo>
                <a:cubicBezTo>
                  <a:pt x="21556" y="11091"/>
                  <a:pt x="21544" y="11381"/>
                  <a:pt x="21520" y="11671"/>
                </a:cubicBezTo>
                <a:lnTo>
                  <a:pt x="21564" y="11675"/>
                </a:lnTo>
                <a:cubicBezTo>
                  <a:pt x="21588" y="11384"/>
                  <a:pt x="21600" y="1109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092"/>
                  <a:pt x="11" y="11384"/>
                  <a:pt x="35" y="11675"/>
                </a:cubicBezTo>
                <a:close/>
              </a:path>
            </a:pathLst>
          </a:custGeom>
          <a:solidFill>
            <a:srgbClr val="800080"/>
          </a:solidFill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57912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34290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5791200" y="1066800"/>
            <a:ext cx="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34290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V="1">
            <a:off x="3429000" y="5181600"/>
            <a:ext cx="472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5791200" y="1066800"/>
            <a:ext cx="0" cy="4114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4" name="WordArt 32"/>
          <p:cNvSpPr>
            <a:spLocks noChangeArrowheads="1" noChangeShapeType="1" noTextEdit="1"/>
          </p:cNvSpPr>
          <p:nvPr/>
        </p:nvSpPr>
        <p:spPr bwMode="auto">
          <a:xfrm>
            <a:off x="6629400" y="45720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23585" name="WordArt 33"/>
          <p:cNvSpPr>
            <a:spLocks noChangeArrowheads="1" noChangeShapeType="1" noTextEdit="1"/>
          </p:cNvSpPr>
          <p:nvPr/>
        </p:nvSpPr>
        <p:spPr bwMode="auto">
          <a:xfrm>
            <a:off x="5486400" y="36576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23587" name="WordArt 35"/>
          <p:cNvSpPr>
            <a:spLocks noChangeArrowheads="1" noChangeShapeType="1" noTextEdit="1"/>
          </p:cNvSpPr>
          <p:nvPr/>
        </p:nvSpPr>
        <p:spPr bwMode="auto">
          <a:xfrm>
            <a:off x="6781800" y="22098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>
            <a:off x="5791200" y="5181600"/>
            <a:ext cx="2362200" cy="0"/>
          </a:xfrm>
          <a:prstGeom prst="line">
            <a:avLst/>
          </a:prstGeom>
          <a:noFill/>
          <a:ln w="38100">
            <a:solidFill>
              <a:srgbClr val="0066FF"/>
            </a:solidFill>
            <a:prstDash val="dash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3048000" y="4800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A</a:t>
            </a:r>
            <a:endParaRPr lang="en-US" sz="2400" b="1" baseline="0"/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8153400" y="4800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B</a:t>
            </a:r>
            <a:endParaRPr lang="en-US" sz="2400" b="1" baseline="0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5257800" y="4800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O</a:t>
            </a:r>
            <a:endParaRPr lang="en-US" sz="2400" b="1" baseline="0"/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638800" y="609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V</a:t>
            </a:r>
            <a:endParaRPr lang="en-US" sz="2400" b="1" baseline="0"/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838200" y="9906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Notaţi!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609600" y="1676400"/>
            <a:ext cx="33528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lphaLcParenR"/>
            </a:pPr>
            <a:r>
              <a:rPr lang="ro-RO" sz="2400" b="1" baseline="0">
                <a:solidFill>
                  <a:srgbClr val="0000FF"/>
                </a:solidFill>
              </a:rPr>
              <a:t>Bază: 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D</a:t>
            </a:r>
            <a:r>
              <a:rPr lang="ro-RO" sz="2400" b="1" baseline="0">
                <a:solidFill>
                  <a:srgbClr val="0000FF"/>
                </a:solidFill>
              </a:rPr>
              <a:t>(O,R)</a:t>
            </a:r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;</a:t>
            </a:r>
          </a:p>
          <a:p>
            <a:pPr marL="342900" indent="-342900">
              <a:buFontTx/>
              <a:buAutoNum type="alphaLcParenR"/>
            </a:pPr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Vârf:V</a:t>
            </a:r>
          </a:p>
          <a:p>
            <a:pPr marL="342900" indent="-342900"/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b) Suprafaţă laterală;</a:t>
            </a:r>
          </a:p>
          <a:p>
            <a:pPr marL="342900" indent="-342900"/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c) Generatoare (G);</a:t>
            </a:r>
          </a:p>
          <a:p>
            <a:pPr marL="342900" indent="-342900"/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d) Înălţime (h)</a:t>
            </a:r>
          </a:p>
          <a:p>
            <a:pPr marL="342900" indent="-342900"/>
            <a:r>
              <a:rPr lang="ro-RO" sz="2400" b="1" baseline="0">
                <a:solidFill>
                  <a:srgbClr val="0000FF"/>
                </a:solidFill>
                <a:cs typeface="Arial" charset="0"/>
              </a:rPr>
              <a:t>e) Axa conului: VO</a:t>
            </a:r>
            <a:endParaRPr lang="en-US" sz="2400" b="1" baseline="0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75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8" grpId="0" animBg="1" autoUpdateAnimBg="0"/>
      <p:bldP spid="23599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14400" y="381000"/>
            <a:ext cx="19812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4. Observaţii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429000" y="4572000"/>
            <a:ext cx="4724400" cy="1371600"/>
          </a:xfrm>
          <a:prstGeom prst="ellipse">
            <a:avLst/>
          </a:prstGeom>
          <a:noFill/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4290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5791200" y="1066800"/>
            <a:ext cx="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34290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3429000" y="5181600"/>
            <a:ext cx="472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0" name="WordArt 12"/>
          <p:cNvSpPr>
            <a:spLocks noChangeArrowheads="1" noChangeShapeType="1" noTextEdit="1"/>
          </p:cNvSpPr>
          <p:nvPr/>
        </p:nvSpPr>
        <p:spPr bwMode="auto">
          <a:xfrm>
            <a:off x="7162800" y="28194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048000" y="4800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A</a:t>
            </a:r>
            <a:endParaRPr lang="en-US" sz="2400" b="1" baseline="0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8153400" y="4800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B</a:t>
            </a:r>
            <a:endParaRPr lang="en-US" sz="2400" b="1" baseline="0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638800" y="609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V</a:t>
            </a:r>
            <a:endParaRPr lang="en-US" sz="2400" b="1" baseline="0"/>
          </a:p>
        </p:txBody>
      </p:sp>
      <p:sp>
        <p:nvSpPr>
          <p:cNvPr id="27664" name="Freeform 16"/>
          <p:cNvSpPr>
            <a:spLocks/>
          </p:cNvSpPr>
          <p:nvPr/>
        </p:nvSpPr>
        <p:spPr bwMode="auto">
          <a:xfrm>
            <a:off x="5791200" y="1066800"/>
            <a:ext cx="2362200" cy="411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92"/>
              </a:cxn>
              <a:cxn ang="0">
                <a:pos x="1488" y="2592"/>
              </a:cxn>
              <a:cxn ang="0">
                <a:pos x="0" y="0"/>
              </a:cxn>
            </a:cxnLst>
            <a:rect l="0" t="0" r="r" b="b"/>
            <a:pathLst>
              <a:path w="1488" h="2592">
                <a:moveTo>
                  <a:pt x="0" y="0"/>
                </a:moveTo>
                <a:lnTo>
                  <a:pt x="0" y="2592"/>
                </a:lnTo>
                <a:lnTo>
                  <a:pt x="1488" y="2592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5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5791200" y="4876800"/>
            <a:ext cx="304800" cy="304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WordArt 19"/>
          <p:cNvSpPr>
            <a:spLocks noChangeArrowheads="1" noChangeShapeType="1" noTextEdit="1"/>
          </p:cNvSpPr>
          <p:nvPr/>
        </p:nvSpPr>
        <p:spPr bwMode="auto">
          <a:xfrm>
            <a:off x="5334000" y="30480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5791200" y="5181600"/>
            <a:ext cx="2362200" cy="0"/>
          </a:xfrm>
          <a:prstGeom prst="line">
            <a:avLst/>
          </a:prstGeom>
          <a:noFill/>
          <a:ln w="38100">
            <a:solidFill>
              <a:srgbClr val="0066FF"/>
            </a:solidFill>
            <a:prstDash val="dash"/>
            <a:round/>
            <a:headEnd type="oval" w="sm" len="sm"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5791200" y="1066800"/>
            <a:ext cx="2362200" cy="411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5791200" y="1066800"/>
            <a:ext cx="0" cy="4114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62000" y="2895600"/>
            <a:ext cx="3048000" cy="1295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3600" baseline="0">
                <a:solidFill>
                  <a:srgbClr val="0000FF"/>
                </a:solidFill>
              </a:rPr>
              <a:t>O</a:t>
            </a:r>
            <a:r>
              <a:rPr lang="ro-RO" sz="3600">
                <a:solidFill>
                  <a:srgbClr val="0000FF"/>
                </a:solidFill>
              </a:rPr>
              <a:t>1</a:t>
            </a:r>
            <a:r>
              <a:rPr lang="ro-RO" sz="3600" baseline="0">
                <a:solidFill>
                  <a:srgbClr val="0000FF"/>
                </a:solidFill>
              </a:rPr>
              <a:t>: G</a:t>
            </a:r>
            <a:r>
              <a:rPr lang="ro-RO" sz="3600" baseline="30000">
                <a:solidFill>
                  <a:srgbClr val="0000FF"/>
                </a:solidFill>
              </a:rPr>
              <a:t>2</a:t>
            </a:r>
            <a:r>
              <a:rPr lang="ro-RO" sz="3600" baseline="0">
                <a:solidFill>
                  <a:srgbClr val="0000FF"/>
                </a:solidFill>
              </a:rPr>
              <a:t>=R</a:t>
            </a:r>
            <a:r>
              <a:rPr lang="ro-RO" sz="3600" baseline="30000">
                <a:solidFill>
                  <a:srgbClr val="0000FF"/>
                </a:solidFill>
              </a:rPr>
              <a:t>2</a:t>
            </a:r>
            <a:r>
              <a:rPr lang="ro-RO" sz="3600" baseline="0">
                <a:solidFill>
                  <a:srgbClr val="0000FF"/>
                </a:solidFill>
              </a:rPr>
              <a:t>+h</a:t>
            </a:r>
            <a:r>
              <a:rPr lang="ro-RO" sz="3600" baseline="30000">
                <a:solidFill>
                  <a:srgbClr val="0000FF"/>
                </a:solidFill>
              </a:rPr>
              <a:t>2</a:t>
            </a:r>
            <a:endParaRPr lang="en-US" sz="3600" baseline="30000">
              <a:solidFill>
                <a:srgbClr val="0000FF"/>
              </a:solidFill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914400" y="1828800"/>
            <a:ext cx="1905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Notaţi!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3429000" y="4572000"/>
            <a:ext cx="4724400" cy="1371600"/>
          </a:xfrm>
          <a:prstGeom prst="ellipse">
            <a:avLst/>
          </a:prstGeom>
          <a:solidFill>
            <a:srgbClr val="3366FF">
              <a:alpha val="39999"/>
            </a:srgbClr>
          </a:solidFill>
          <a:ln w="508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Freeform 30"/>
          <p:cNvSpPr>
            <a:spLocks/>
          </p:cNvSpPr>
          <p:nvPr/>
        </p:nvSpPr>
        <p:spPr bwMode="auto">
          <a:xfrm>
            <a:off x="3429000" y="1066800"/>
            <a:ext cx="4724400" cy="48768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2592"/>
              </a:cxn>
              <a:cxn ang="0">
                <a:pos x="0" y="2688"/>
              </a:cxn>
              <a:cxn ang="0">
                <a:pos x="144" y="2832"/>
              </a:cxn>
              <a:cxn ang="0">
                <a:pos x="432" y="2928"/>
              </a:cxn>
              <a:cxn ang="0">
                <a:pos x="816" y="3024"/>
              </a:cxn>
              <a:cxn ang="0">
                <a:pos x="1296" y="3072"/>
              </a:cxn>
              <a:cxn ang="0">
                <a:pos x="1728" y="3072"/>
              </a:cxn>
              <a:cxn ang="0">
                <a:pos x="2160" y="3024"/>
              </a:cxn>
              <a:cxn ang="0">
                <a:pos x="2592" y="2928"/>
              </a:cxn>
              <a:cxn ang="0">
                <a:pos x="2832" y="2832"/>
              </a:cxn>
              <a:cxn ang="0">
                <a:pos x="2928" y="2736"/>
              </a:cxn>
              <a:cxn ang="0">
                <a:pos x="2976" y="2640"/>
              </a:cxn>
              <a:cxn ang="0">
                <a:pos x="2928" y="2544"/>
              </a:cxn>
              <a:cxn ang="0">
                <a:pos x="1488" y="0"/>
              </a:cxn>
            </a:cxnLst>
            <a:rect l="0" t="0" r="r" b="b"/>
            <a:pathLst>
              <a:path w="2976" h="3072">
                <a:moveTo>
                  <a:pt x="1488" y="0"/>
                </a:moveTo>
                <a:lnTo>
                  <a:pt x="0" y="2592"/>
                </a:lnTo>
                <a:lnTo>
                  <a:pt x="0" y="2688"/>
                </a:lnTo>
                <a:lnTo>
                  <a:pt x="144" y="2832"/>
                </a:lnTo>
                <a:lnTo>
                  <a:pt x="432" y="2928"/>
                </a:lnTo>
                <a:lnTo>
                  <a:pt x="816" y="3024"/>
                </a:lnTo>
                <a:lnTo>
                  <a:pt x="1296" y="3072"/>
                </a:lnTo>
                <a:lnTo>
                  <a:pt x="1728" y="3072"/>
                </a:lnTo>
                <a:lnTo>
                  <a:pt x="2160" y="3024"/>
                </a:lnTo>
                <a:lnTo>
                  <a:pt x="2592" y="2928"/>
                </a:lnTo>
                <a:lnTo>
                  <a:pt x="2832" y="2832"/>
                </a:lnTo>
                <a:lnTo>
                  <a:pt x="2928" y="2736"/>
                </a:lnTo>
                <a:lnTo>
                  <a:pt x="2976" y="2640"/>
                </a:lnTo>
                <a:lnTo>
                  <a:pt x="2928" y="2544"/>
                </a:lnTo>
                <a:lnTo>
                  <a:pt x="1488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79" name="WordArt 31"/>
          <p:cNvSpPr>
            <a:spLocks noChangeArrowheads="1" noChangeShapeType="1" noTextEdit="1"/>
          </p:cNvSpPr>
          <p:nvPr/>
        </p:nvSpPr>
        <p:spPr bwMode="auto">
          <a:xfrm>
            <a:off x="6934200" y="45720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334000" y="4800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O</a:t>
            </a:r>
            <a:endParaRPr lang="en-US" sz="2400" b="1" baseline="0"/>
          </a:p>
        </p:txBody>
      </p:sp>
      <p:sp>
        <p:nvSpPr>
          <p:cNvPr id="27682" name="AutoShape 34"/>
          <p:cNvSpPr>
            <a:spLocks noChangeArrowheads="1"/>
          </p:cNvSpPr>
          <p:nvPr/>
        </p:nvSpPr>
        <p:spPr bwMode="auto">
          <a:xfrm rot="10800000">
            <a:off x="3429000" y="4572000"/>
            <a:ext cx="4724400" cy="1371600"/>
          </a:xfrm>
          <a:custGeom>
            <a:avLst/>
            <a:gdLst>
              <a:gd name="G0" fmla="+- 10756 0 0"/>
              <a:gd name="G1" fmla="+- 11491740 0 0"/>
              <a:gd name="G2" fmla="+- 0 0 11491740"/>
              <a:gd name="T0" fmla="*/ 0 256 1"/>
              <a:gd name="T1" fmla="*/ 180 256 1"/>
              <a:gd name="G3" fmla="+- 11491740 T0 T1"/>
              <a:gd name="T2" fmla="*/ 0 256 1"/>
              <a:gd name="T3" fmla="*/ 90 256 1"/>
              <a:gd name="G4" fmla="+- 11491740 T2 T3"/>
              <a:gd name="G5" fmla="*/ G4 2 1"/>
              <a:gd name="T4" fmla="*/ 90 256 1"/>
              <a:gd name="T5" fmla="*/ 0 256 1"/>
              <a:gd name="G6" fmla="+- 11491740 T4 T5"/>
              <a:gd name="G7" fmla="*/ G6 2 1"/>
              <a:gd name="G8" fmla="abs 1149174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756"/>
              <a:gd name="G18" fmla="*/ 10756 1 2"/>
              <a:gd name="G19" fmla="+- G18 5400 0"/>
              <a:gd name="G20" fmla="cos G19 11491740"/>
              <a:gd name="G21" fmla="sin G19 11491740"/>
              <a:gd name="G22" fmla="+- G20 10800 0"/>
              <a:gd name="G23" fmla="+- G21 10800 0"/>
              <a:gd name="G24" fmla="+- 10800 0 G20"/>
              <a:gd name="G25" fmla="+- 10756 10800 0"/>
              <a:gd name="G26" fmla="?: G9 G17 G25"/>
              <a:gd name="G27" fmla="?: G9 0 21600"/>
              <a:gd name="G28" fmla="cos 10800 11491740"/>
              <a:gd name="G29" fmla="sin 10800 11491740"/>
              <a:gd name="G30" fmla="sin 10756 11491740"/>
              <a:gd name="G31" fmla="+- G28 10800 0"/>
              <a:gd name="G32" fmla="+- G29 10800 0"/>
              <a:gd name="G33" fmla="+- G30 10800 0"/>
              <a:gd name="G34" fmla="?: G4 0 G31"/>
              <a:gd name="G35" fmla="?: 11491740 G34 0"/>
              <a:gd name="G36" fmla="?: G6 G35 G31"/>
              <a:gd name="G37" fmla="+- 21600 0 G36"/>
              <a:gd name="G38" fmla="?: G4 0 G33"/>
              <a:gd name="G39" fmla="?: 1149174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7 w 21600"/>
              <a:gd name="T15" fmla="*/ 11673 h 21600"/>
              <a:gd name="T16" fmla="*/ 10800 w 21600"/>
              <a:gd name="T17" fmla="*/ 44 h 21600"/>
              <a:gd name="T18" fmla="*/ 21543 w 21600"/>
              <a:gd name="T19" fmla="*/ 1167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9" y="11671"/>
                </a:moveTo>
                <a:cubicBezTo>
                  <a:pt x="55" y="11381"/>
                  <a:pt x="44" y="11091"/>
                  <a:pt x="44" y="10800"/>
                </a:cubicBezTo>
                <a:cubicBezTo>
                  <a:pt x="44" y="4859"/>
                  <a:pt x="4859" y="44"/>
                  <a:pt x="10800" y="44"/>
                </a:cubicBezTo>
                <a:cubicBezTo>
                  <a:pt x="16740" y="44"/>
                  <a:pt x="21556" y="4859"/>
                  <a:pt x="21556" y="10800"/>
                </a:cubicBezTo>
                <a:cubicBezTo>
                  <a:pt x="21556" y="11091"/>
                  <a:pt x="21544" y="11381"/>
                  <a:pt x="21520" y="11671"/>
                </a:cubicBezTo>
                <a:lnTo>
                  <a:pt x="21564" y="11675"/>
                </a:lnTo>
                <a:cubicBezTo>
                  <a:pt x="21588" y="11384"/>
                  <a:pt x="21600" y="1109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092"/>
                  <a:pt x="11" y="11384"/>
                  <a:pt x="35" y="11675"/>
                </a:cubicBezTo>
                <a:close/>
              </a:path>
            </a:pathLst>
          </a:custGeom>
          <a:solidFill>
            <a:srgbClr val="800080"/>
          </a:solidFill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4" grpId="0" animBg="1"/>
      <p:bldP spid="27666" grpId="0" animBg="1"/>
      <p:bldP spid="27672" grpId="0" animBg="1" autoUpdateAnimBg="0"/>
      <p:bldP spid="27674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533400"/>
            <a:ext cx="1905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Comparaţi!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3200400" y="1752600"/>
            <a:ext cx="0" cy="304800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33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533400" y="33528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533400" y="3733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 flipV="1">
            <a:off x="1676400" y="1676400"/>
            <a:ext cx="1219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533400" y="16764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3" name="Oval 27"/>
          <p:cNvSpPr>
            <a:spLocks noChangeArrowheads="1"/>
          </p:cNvSpPr>
          <p:nvPr/>
        </p:nvSpPr>
        <p:spPr bwMode="auto">
          <a:xfrm>
            <a:off x="3352800" y="33528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3352800" y="3733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 flipH="1" flipV="1">
            <a:off x="3962400" y="1676400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 flipH="1">
            <a:off x="3352800" y="1676400"/>
            <a:ext cx="609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>
            <a:off x="3962400" y="16764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8" name="Oval 32"/>
          <p:cNvSpPr>
            <a:spLocks noChangeArrowheads="1"/>
          </p:cNvSpPr>
          <p:nvPr/>
        </p:nvSpPr>
        <p:spPr bwMode="auto">
          <a:xfrm>
            <a:off x="6553200" y="33528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>
            <a:off x="6019800" y="3733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6324600" y="1676400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 flipH="1">
            <a:off x="4419600" y="3733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7620000" y="3733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>
            <a:off x="6324600" y="16764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1676400" y="16764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60" name="AutoShape 44"/>
          <p:cNvSpPr>
            <a:spLocks noChangeArrowheads="1"/>
          </p:cNvSpPr>
          <p:nvPr/>
        </p:nvSpPr>
        <p:spPr bwMode="auto">
          <a:xfrm rot="16200000">
            <a:off x="1524000" y="27432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1" name="AutoShape 45"/>
          <p:cNvSpPr>
            <a:spLocks noChangeArrowheads="1"/>
          </p:cNvSpPr>
          <p:nvPr/>
        </p:nvSpPr>
        <p:spPr bwMode="auto">
          <a:xfrm rot="16200000">
            <a:off x="7543800" y="27432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2" name="AutoShape 46"/>
          <p:cNvSpPr>
            <a:spLocks noChangeArrowheads="1"/>
          </p:cNvSpPr>
          <p:nvPr/>
        </p:nvSpPr>
        <p:spPr bwMode="auto">
          <a:xfrm rot="16200000">
            <a:off x="4343400" y="27432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3" name="AutoShape 47"/>
          <p:cNvSpPr>
            <a:spLocks noChangeArrowheads="1"/>
          </p:cNvSpPr>
          <p:nvPr/>
        </p:nvSpPr>
        <p:spPr bwMode="auto">
          <a:xfrm rot="16200000">
            <a:off x="1524000" y="27432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5" name="AutoShape 49"/>
          <p:cNvSpPr>
            <a:spLocks noChangeArrowheads="1"/>
          </p:cNvSpPr>
          <p:nvPr/>
        </p:nvSpPr>
        <p:spPr bwMode="auto">
          <a:xfrm rot="16200000">
            <a:off x="4343400" y="27432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67" name="Line 51"/>
          <p:cNvSpPr>
            <a:spLocks noChangeShapeType="1"/>
          </p:cNvSpPr>
          <p:nvPr/>
        </p:nvSpPr>
        <p:spPr bwMode="auto">
          <a:xfrm flipH="1">
            <a:off x="1676400" y="3733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68" name="Freeform 52"/>
          <p:cNvSpPr>
            <a:spLocks/>
          </p:cNvSpPr>
          <p:nvPr/>
        </p:nvSpPr>
        <p:spPr bwMode="auto">
          <a:xfrm>
            <a:off x="533400" y="1676400"/>
            <a:ext cx="2362200" cy="2133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1488" y="1296"/>
              </a:cxn>
              <a:cxn ang="0">
                <a:pos x="720" y="1344"/>
              </a:cxn>
              <a:cxn ang="0">
                <a:pos x="0" y="1296"/>
              </a:cxn>
              <a:cxn ang="0">
                <a:pos x="720" y="0"/>
              </a:cxn>
            </a:cxnLst>
            <a:rect l="0" t="0" r="r" b="b"/>
            <a:pathLst>
              <a:path w="1488" h="1344">
                <a:moveTo>
                  <a:pt x="720" y="0"/>
                </a:moveTo>
                <a:lnTo>
                  <a:pt x="1488" y="1296"/>
                </a:lnTo>
                <a:lnTo>
                  <a:pt x="720" y="1344"/>
                </a:lnTo>
                <a:lnTo>
                  <a:pt x="0" y="1296"/>
                </a:lnTo>
                <a:lnTo>
                  <a:pt x="72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 flipH="1" flipV="1">
            <a:off x="6324600" y="1676400"/>
            <a:ext cx="2514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H="1" flipV="1">
            <a:off x="6324600" y="1676400"/>
            <a:ext cx="2209800" cy="2362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AutoShape 64"/>
          <p:cNvSpPr>
            <a:spLocks noChangeArrowheads="1"/>
          </p:cNvSpPr>
          <p:nvPr/>
        </p:nvSpPr>
        <p:spPr bwMode="auto">
          <a:xfrm rot="16200000">
            <a:off x="7543800" y="27432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 flipH="1" flipV="1">
            <a:off x="3962400" y="1676400"/>
            <a:ext cx="1295400" cy="2362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 flipH="1" flipV="1">
            <a:off x="3962400" y="1676400"/>
            <a:ext cx="457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 flipH="1" flipV="1">
            <a:off x="6324600" y="1676400"/>
            <a:ext cx="1295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7" name="Freeform 71"/>
          <p:cNvSpPr>
            <a:spLocks/>
          </p:cNvSpPr>
          <p:nvPr/>
        </p:nvSpPr>
        <p:spPr bwMode="auto">
          <a:xfrm>
            <a:off x="3352800" y="1676400"/>
            <a:ext cx="2362200" cy="213360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1296"/>
              </a:cxn>
              <a:cxn ang="0">
                <a:pos x="768" y="1344"/>
              </a:cxn>
              <a:cxn ang="0">
                <a:pos x="1488" y="1296"/>
              </a:cxn>
              <a:cxn ang="0">
                <a:pos x="1440" y="1200"/>
              </a:cxn>
              <a:cxn ang="0">
                <a:pos x="384" y="0"/>
              </a:cxn>
            </a:cxnLst>
            <a:rect l="0" t="0" r="r" b="b"/>
            <a:pathLst>
              <a:path w="1488" h="1344">
                <a:moveTo>
                  <a:pt x="384" y="0"/>
                </a:moveTo>
                <a:lnTo>
                  <a:pt x="0" y="1296"/>
                </a:lnTo>
                <a:lnTo>
                  <a:pt x="768" y="1344"/>
                </a:lnTo>
                <a:lnTo>
                  <a:pt x="1488" y="1296"/>
                </a:lnTo>
                <a:lnTo>
                  <a:pt x="1440" y="1200"/>
                </a:lnTo>
                <a:lnTo>
                  <a:pt x="384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Freeform 72"/>
          <p:cNvSpPr>
            <a:spLocks/>
          </p:cNvSpPr>
          <p:nvPr/>
        </p:nvSpPr>
        <p:spPr bwMode="auto">
          <a:xfrm>
            <a:off x="6324600" y="1676400"/>
            <a:ext cx="25908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296"/>
              </a:cxn>
              <a:cxn ang="0">
                <a:pos x="816" y="1344"/>
              </a:cxn>
              <a:cxn ang="0">
                <a:pos x="1632" y="1296"/>
              </a:cxn>
              <a:cxn ang="0">
                <a:pos x="1584" y="1200"/>
              </a:cxn>
              <a:cxn ang="0">
                <a:pos x="1536" y="1152"/>
              </a:cxn>
              <a:cxn ang="0">
                <a:pos x="0" y="0"/>
              </a:cxn>
            </a:cxnLst>
            <a:rect l="0" t="0" r="r" b="b"/>
            <a:pathLst>
              <a:path w="1632" h="1344">
                <a:moveTo>
                  <a:pt x="0" y="0"/>
                </a:moveTo>
                <a:lnTo>
                  <a:pt x="144" y="1296"/>
                </a:lnTo>
                <a:lnTo>
                  <a:pt x="816" y="1344"/>
                </a:lnTo>
                <a:lnTo>
                  <a:pt x="1632" y="1296"/>
                </a:lnTo>
                <a:lnTo>
                  <a:pt x="1584" y="1200"/>
                </a:lnTo>
                <a:lnTo>
                  <a:pt x="1536" y="1152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Rectangle 73"/>
          <p:cNvSpPr>
            <a:spLocks noChangeArrowheads="1"/>
          </p:cNvSpPr>
          <p:nvPr/>
        </p:nvSpPr>
        <p:spPr bwMode="auto">
          <a:xfrm>
            <a:off x="533400" y="4267200"/>
            <a:ext cx="2286000" cy="533400"/>
          </a:xfrm>
          <a:prstGeom prst="rect">
            <a:avLst/>
          </a:prstGeom>
          <a:solidFill>
            <a:srgbClr val="FFCC99"/>
          </a:solidFill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/>
              <a:t>con circular drept</a:t>
            </a:r>
            <a:endParaRPr lang="en-US" b="1" baseline="0"/>
          </a:p>
        </p:txBody>
      </p:sp>
      <p:sp>
        <p:nvSpPr>
          <p:cNvPr id="34890" name="Rectangle 74"/>
          <p:cNvSpPr>
            <a:spLocks noChangeArrowheads="1"/>
          </p:cNvSpPr>
          <p:nvPr/>
        </p:nvSpPr>
        <p:spPr bwMode="auto">
          <a:xfrm>
            <a:off x="4953000" y="4419600"/>
            <a:ext cx="2819400" cy="533400"/>
          </a:xfrm>
          <a:prstGeom prst="rect">
            <a:avLst/>
          </a:prstGeom>
          <a:solidFill>
            <a:srgbClr val="FFCC99"/>
          </a:solidFill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/>
              <a:t>conuri circulare </a:t>
            </a:r>
            <a:r>
              <a:rPr lang="ro-RO" b="1" i="1" baseline="0"/>
              <a:t>oblice</a:t>
            </a:r>
            <a:endParaRPr lang="en-US" b="1" i="1" baseline="0"/>
          </a:p>
        </p:txBody>
      </p:sp>
      <p:sp>
        <p:nvSpPr>
          <p:cNvPr id="34891" name="Rectangle 75"/>
          <p:cNvSpPr>
            <a:spLocks noChangeArrowheads="1"/>
          </p:cNvSpPr>
          <p:nvPr/>
        </p:nvSpPr>
        <p:spPr bwMode="auto">
          <a:xfrm>
            <a:off x="533400" y="5105400"/>
            <a:ext cx="2819400" cy="1371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o-RO" b="1" baseline="0">
                <a:solidFill>
                  <a:srgbClr val="0000FF"/>
                </a:solidFill>
              </a:rPr>
              <a:t>O</a:t>
            </a:r>
            <a:r>
              <a:rPr lang="ro-RO" b="1">
                <a:solidFill>
                  <a:srgbClr val="0000FF"/>
                </a:solidFill>
              </a:rPr>
              <a:t>2</a:t>
            </a:r>
            <a:r>
              <a:rPr lang="ro-RO" b="1" baseline="0">
                <a:solidFill>
                  <a:srgbClr val="0000FF"/>
                </a:solidFill>
              </a:rPr>
              <a:t>:Într-un con circular</a:t>
            </a:r>
          </a:p>
          <a:p>
            <a:r>
              <a:rPr lang="ro-RO" b="1" baseline="0">
                <a:solidFill>
                  <a:srgbClr val="0000FF"/>
                </a:solidFill>
              </a:rPr>
              <a:t> drept înălţimea dusă </a:t>
            </a:r>
          </a:p>
          <a:p>
            <a:r>
              <a:rPr lang="ro-RO" b="1" baseline="0">
                <a:solidFill>
                  <a:srgbClr val="0000FF"/>
                </a:solidFill>
              </a:rPr>
              <a:t>din vârf </a:t>
            </a:r>
            <a:r>
              <a:rPr lang="ro-RO" b="1" i="1" baseline="0">
                <a:solidFill>
                  <a:srgbClr val="0000FF"/>
                </a:solidFill>
              </a:rPr>
              <a:t>trece</a:t>
            </a:r>
            <a:r>
              <a:rPr lang="ro-RO" b="1" baseline="0">
                <a:solidFill>
                  <a:srgbClr val="0000FF"/>
                </a:solidFill>
              </a:rPr>
              <a:t> prin </a:t>
            </a:r>
          </a:p>
          <a:p>
            <a:r>
              <a:rPr lang="ro-RO" b="1" baseline="0">
                <a:solidFill>
                  <a:srgbClr val="0000FF"/>
                </a:solidFill>
              </a:rPr>
              <a:t>centrul bazei.</a:t>
            </a:r>
            <a:endParaRPr lang="en-US" b="1" baseline="30000">
              <a:solidFill>
                <a:srgbClr val="0000FF"/>
              </a:solidFill>
            </a:endParaRPr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5943600" y="1524000"/>
            <a:ext cx="76200" cy="259080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33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4893" name="Rectangle 77"/>
          <p:cNvSpPr>
            <a:spLocks noChangeArrowheads="1"/>
          </p:cNvSpPr>
          <p:nvPr/>
        </p:nvSpPr>
        <p:spPr bwMode="auto">
          <a:xfrm>
            <a:off x="3810000" y="5105400"/>
            <a:ext cx="5105400" cy="1371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/>
            <a:r>
              <a:rPr lang="ro-RO" b="1" baseline="0">
                <a:solidFill>
                  <a:srgbClr val="0000FF"/>
                </a:solidFill>
              </a:rPr>
              <a:t>O</a:t>
            </a:r>
            <a:r>
              <a:rPr lang="ro-RO" b="1">
                <a:solidFill>
                  <a:srgbClr val="0000FF"/>
                </a:solidFill>
              </a:rPr>
              <a:t>3</a:t>
            </a:r>
            <a:r>
              <a:rPr lang="ro-RO" b="1" baseline="0">
                <a:solidFill>
                  <a:srgbClr val="0000FF"/>
                </a:solidFill>
              </a:rPr>
              <a:t>: Într-un con circular </a:t>
            </a:r>
            <a:r>
              <a:rPr lang="ro-RO" b="1" i="1" baseline="0">
                <a:solidFill>
                  <a:srgbClr val="0000FF"/>
                </a:solidFill>
              </a:rPr>
              <a:t>oblic</a:t>
            </a:r>
            <a:r>
              <a:rPr lang="ro-RO" b="1" baseline="0">
                <a:solidFill>
                  <a:srgbClr val="0000FF"/>
                </a:solidFill>
              </a:rPr>
              <a:t> înălţimea </a:t>
            </a:r>
          </a:p>
          <a:p>
            <a:pPr algn="just"/>
            <a:r>
              <a:rPr lang="ro-RO" b="1" baseline="0">
                <a:solidFill>
                  <a:srgbClr val="0000FF"/>
                </a:solidFill>
              </a:rPr>
              <a:t>dusă din vârf </a:t>
            </a:r>
            <a:r>
              <a:rPr lang="ro-RO" b="1" i="1" baseline="0">
                <a:solidFill>
                  <a:srgbClr val="0000FF"/>
                </a:solidFill>
              </a:rPr>
              <a:t>nu trece</a:t>
            </a:r>
            <a:r>
              <a:rPr lang="ro-RO" b="1" baseline="0">
                <a:solidFill>
                  <a:srgbClr val="0000FF"/>
                </a:solidFill>
              </a:rPr>
              <a:t> prin centrul bazei.</a:t>
            </a:r>
          </a:p>
          <a:p>
            <a:pPr algn="just"/>
            <a:r>
              <a:rPr lang="ro-RO" b="1" baseline="0">
                <a:solidFill>
                  <a:srgbClr val="0000FF"/>
                </a:solidFill>
              </a:rPr>
              <a:t>O</a:t>
            </a:r>
            <a:r>
              <a:rPr lang="ro-RO" b="1">
                <a:solidFill>
                  <a:srgbClr val="0000FF"/>
                </a:solidFill>
              </a:rPr>
              <a:t>4</a:t>
            </a:r>
            <a:r>
              <a:rPr lang="ro-RO" b="1" baseline="0">
                <a:solidFill>
                  <a:srgbClr val="0000FF"/>
                </a:solidFill>
              </a:rPr>
              <a:t>: Conurile oblice </a:t>
            </a:r>
            <a:r>
              <a:rPr lang="ro-RO" b="1" i="1" baseline="0">
                <a:solidFill>
                  <a:srgbClr val="0000FF"/>
                </a:solidFill>
              </a:rPr>
              <a:t>nu sunt</a:t>
            </a:r>
            <a:r>
              <a:rPr lang="ro-RO" b="1" baseline="0">
                <a:solidFill>
                  <a:srgbClr val="0000FF"/>
                </a:solidFill>
              </a:rPr>
              <a:t> corpuri </a:t>
            </a:r>
          </a:p>
          <a:p>
            <a:pPr algn="just"/>
            <a:r>
              <a:rPr lang="ro-RO" b="1" baseline="0">
                <a:solidFill>
                  <a:srgbClr val="0000FF"/>
                </a:solidFill>
              </a:rPr>
              <a:t>de rotaţie.</a:t>
            </a:r>
            <a:endParaRPr lang="en-US" b="1" baseline="30000">
              <a:solidFill>
                <a:srgbClr val="0000FF"/>
              </a:solidFill>
            </a:endParaRP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1524000" y="137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34895" name="Text Box 79"/>
          <p:cNvSpPr txBox="1">
            <a:spLocks noChangeArrowheads="1"/>
          </p:cNvSpPr>
          <p:nvPr/>
        </p:nvSpPr>
        <p:spPr bwMode="auto">
          <a:xfrm>
            <a:off x="1295400" y="3352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O</a:t>
            </a:r>
            <a:endParaRPr lang="en-US" b="1" baseline="0"/>
          </a:p>
        </p:txBody>
      </p:sp>
      <p:sp>
        <p:nvSpPr>
          <p:cNvPr id="34896" name="Text Box 80"/>
          <p:cNvSpPr txBox="1">
            <a:spLocks noChangeArrowheads="1"/>
          </p:cNvSpPr>
          <p:nvPr/>
        </p:nvSpPr>
        <p:spPr bwMode="auto">
          <a:xfrm>
            <a:off x="3733800" y="137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S</a:t>
            </a:r>
            <a:endParaRPr lang="en-US" b="1" baseline="0">
              <a:cs typeface="Arial" charset="0"/>
            </a:endParaRPr>
          </a:p>
        </p:txBody>
      </p:sp>
      <p:sp>
        <p:nvSpPr>
          <p:cNvPr id="34897" name="Text Box 81"/>
          <p:cNvSpPr txBox="1">
            <a:spLocks noChangeArrowheads="1"/>
          </p:cNvSpPr>
          <p:nvPr/>
        </p:nvSpPr>
        <p:spPr bwMode="auto">
          <a:xfrm>
            <a:off x="4343400" y="3352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P</a:t>
            </a:r>
            <a:endParaRPr lang="en-US" b="1" baseline="0">
              <a:cs typeface="Arial" charset="0"/>
            </a:endParaRPr>
          </a:p>
        </p:txBody>
      </p:sp>
      <p:sp>
        <p:nvSpPr>
          <p:cNvPr id="34898" name="Text Box 82"/>
          <p:cNvSpPr txBox="1">
            <a:spLocks noChangeArrowheads="1"/>
          </p:cNvSpPr>
          <p:nvPr/>
        </p:nvSpPr>
        <p:spPr bwMode="auto">
          <a:xfrm>
            <a:off x="7543800" y="3429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Q</a:t>
            </a:r>
            <a:endParaRPr lang="en-US" b="1" baseline="0">
              <a:cs typeface="Arial" charset="0"/>
            </a:endParaRPr>
          </a:p>
        </p:txBody>
      </p:sp>
      <p:sp>
        <p:nvSpPr>
          <p:cNvPr id="34899" name="Text Box 83"/>
          <p:cNvSpPr txBox="1">
            <a:spLocks noChangeArrowheads="1"/>
          </p:cNvSpPr>
          <p:nvPr/>
        </p:nvSpPr>
        <p:spPr bwMode="auto">
          <a:xfrm>
            <a:off x="6096000" y="137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 T</a:t>
            </a:r>
            <a:endParaRPr lang="en-US" b="1" baseline="0">
              <a:cs typeface="Arial" charset="0"/>
            </a:endParaRPr>
          </a:p>
        </p:txBody>
      </p:sp>
      <p:sp>
        <p:nvSpPr>
          <p:cNvPr id="34900" name="Text Box 84"/>
          <p:cNvSpPr txBox="1">
            <a:spLocks noChangeArrowheads="1"/>
          </p:cNvSpPr>
          <p:nvPr/>
        </p:nvSpPr>
        <p:spPr bwMode="auto">
          <a:xfrm>
            <a:off x="3581400" y="3352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M</a:t>
            </a:r>
            <a:endParaRPr lang="en-US" b="1" baseline="0"/>
          </a:p>
        </p:txBody>
      </p:sp>
      <p:sp>
        <p:nvSpPr>
          <p:cNvPr id="34901" name="Text Box 85"/>
          <p:cNvSpPr txBox="1">
            <a:spLocks noChangeArrowheads="1"/>
          </p:cNvSpPr>
          <p:nvPr/>
        </p:nvSpPr>
        <p:spPr bwMode="auto">
          <a:xfrm>
            <a:off x="5943600" y="3352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N</a:t>
            </a:r>
            <a:endParaRPr lang="en-US" b="1" baseline="0"/>
          </a:p>
        </p:txBody>
      </p:sp>
      <p:sp>
        <p:nvSpPr>
          <p:cNvPr id="34902" name="WordArt 86"/>
          <p:cNvSpPr>
            <a:spLocks noChangeArrowheads="1" noChangeShapeType="1" noTextEdit="1"/>
          </p:cNvSpPr>
          <p:nvPr/>
        </p:nvSpPr>
        <p:spPr bwMode="auto">
          <a:xfrm>
            <a:off x="1447800" y="2743200"/>
            <a:ext cx="1333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34903" name="WordArt 87"/>
          <p:cNvSpPr>
            <a:spLocks noChangeArrowheads="1" noChangeShapeType="1" noTextEdit="1"/>
          </p:cNvSpPr>
          <p:nvPr/>
        </p:nvSpPr>
        <p:spPr bwMode="auto">
          <a:xfrm>
            <a:off x="3733800" y="2743200"/>
            <a:ext cx="1333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34904" name="WordArt 88"/>
          <p:cNvSpPr>
            <a:spLocks noChangeArrowheads="1" noChangeShapeType="1" noTextEdit="1"/>
          </p:cNvSpPr>
          <p:nvPr/>
        </p:nvSpPr>
        <p:spPr bwMode="auto">
          <a:xfrm>
            <a:off x="6172200" y="2667000"/>
            <a:ext cx="1333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3657600" y="4953000"/>
            <a:ext cx="0" cy="160020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33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4908" name="Line 92"/>
          <p:cNvSpPr>
            <a:spLocks noChangeShapeType="1"/>
          </p:cNvSpPr>
          <p:nvPr/>
        </p:nvSpPr>
        <p:spPr bwMode="auto">
          <a:xfrm flipH="1">
            <a:off x="3352800" y="4648200"/>
            <a:ext cx="0" cy="30480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33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4909" name="Line 93"/>
          <p:cNvSpPr>
            <a:spLocks noChangeShapeType="1"/>
          </p:cNvSpPr>
          <p:nvPr/>
        </p:nvSpPr>
        <p:spPr bwMode="auto">
          <a:xfrm flipH="1">
            <a:off x="3505200" y="4800600"/>
            <a:ext cx="0" cy="30480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33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75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5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 autoUpdateAnimBg="0"/>
      <p:bldP spid="34847" grpId="0" animBg="1"/>
      <p:bldP spid="34856" grpId="0" animBg="1"/>
      <p:bldP spid="34857" grpId="0" animBg="1"/>
      <p:bldP spid="34889" grpId="0" animBg="1" autoUpdateAnimBg="0"/>
      <p:bldP spid="34890" grpId="0" animBg="1" autoUpdateAnimBg="0"/>
      <p:bldP spid="34891" grpId="0" animBg="1" autoUpdateAnimBg="0"/>
      <p:bldP spid="34893" grpId="0" animBg="1" autoUpdateAnimBg="0"/>
      <p:bldP spid="34902" grpId="0" animBg="1"/>
      <p:bldP spid="34903" grpId="0" animBg="1"/>
      <p:bldP spid="34904" grpId="0" animBg="1"/>
      <p:bldP spid="34905" grpId="0" animBg="1"/>
      <p:bldP spid="34908" grpId="0" animBg="1"/>
      <p:bldP spid="3490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5.Desfăşurare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7" name="Freeform 7"/>
          <p:cNvSpPr>
            <a:spLocks/>
          </p:cNvSpPr>
          <p:nvPr/>
        </p:nvSpPr>
        <p:spPr bwMode="auto">
          <a:xfrm>
            <a:off x="2819400" y="1524000"/>
            <a:ext cx="3200400" cy="2971800"/>
          </a:xfrm>
          <a:custGeom>
            <a:avLst/>
            <a:gdLst/>
            <a:ahLst/>
            <a:cxnLst>
              <a:cxn ang="0">
                <a:pos x="1008" y="0"/>
              </a:cxn>
              <a:cxn ang="0">
                <a:pos x="0" y="1872"/>
              </a:cxn>
              <a:cxn ang="0">
                <a:pos x="2016" y="1872"/>
              </a:cxn>
              <a:cxn ang="0">
                <a:pos x="1008" y="0"/>
              </a:cxn>
            </a:cxnLst>
            <a:rect l="0" t="0" r="r" b="b"/>
            <a:pathLst>
              <a:path w="2016" h="1872">
                <a:moveTo>
                  <a:pt x="1008" y="0"/>
                </a:moveTo>
                <a:lnTo>
                  <a:pt x="0" y="1872"/>
                </a:lnTo>
                <a:lnTo>
                  <a:pt x="2016" y="1872"/>
                </a:lnTo>
                <a:lnTo>
                  <a:pt x="100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2819400" y="1524000"/>
            <a:ext cx="1600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2895600" y="4267200"/>
            <a:ext cx="3048000" cy="533400"/>
          </a:xfrm>
          <a:prstGeom prst="ellipse">
            <a:avLst/>
          </a:prstGeom>
          <a:noFill/>
          <a:ln w="31750">
            <a:solidFill>
              <a:srgbClr val="9933FF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Oval 26"/>
          <p:cNvSpPr>
            <a:spLocks noChangeArrowheads="1"/>
          </p:cNvSpPr>
          <p:nvPr/>
        </p:nvSpPr>
        <p:spPr bwMode="auto">
          <a:xfrm>
            <a:off x="2819400" y="4267200"/>
            <a:ext cx="3200400" cy="533400"/>
          </a:xfrm>
          <a:prstGeom prst="ellipse">
            <a:avLst/>
          </a:prstGeom>
          <a:solidFill>
            <a:srgbClr val="9933FF"/>
          </a:solidFill>
          <a:ln w="254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Freeform 27"/>
          <p:cNvSpPr>
            <a:spLocks/>
          </p:cNvSpPr>
          <p:nvPr/>
        </p:nvSpPr>
        <p:spPr bwMode="auto">
          <a:xfrm>
            <a:off x="2819400" y="1524000"/>
            <a:ext cx="3200400" cy="2971800"/>
          </a:xfrm>
          <a:custGeom>
            <a:avLst/>
            <a:gdLst/>
            <a:ahLst/>
            <a:cxnLst>
              <a:cxn ang="0">
                <a:pos x="1008" y="0"/>
              </a:cxn>
              <a:cxn ang="0">
                <a:pos x="0" y="1872"/>
              </a:cxn>
              <a:cxn ang="0">
                <a:pos x="2016" y="1872"/>
              </a:cxn>
              <a:cxn ang="0">
                <a:pos x="1008" y="0"/>
              </a:cxn>
            </a:cxnLst>
            <a:rect l="0" t="0" r="r" b="b"/>
            <a:pathLst>
              <a:path w="2016" h="1872">
                <a:moveTo>
                  <a:pt x="1008" y="0"/>
                </a:moveTo>
                <a:lnTo>
                  <a:pt x="0" y="1872"/>
                </a:lnTo>
                <a:lnTo>
                  <a:pt x="2016" y="1872"/>
                </a:lnTo>
                <a:lnTo>
                  <a:pt x="1008" y="0"/>
                </a:lnTo>
                <a:close/>
              </a:path>
            </a:pathLst>
          </a:cu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4419600" y="1524000"/>
            <a:ext cx="0" cy="3276600"/>
          </a:xfrm>
          <a:prstGeom prst="line">
            <a:avLst/>
          </a:prstGeom>
          <a:noFill/>
          <a:ln w="25400">
            <a:solidFill>
              <a:srgbClr val="80008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4267200" y="1143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4191000" y="4724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 autoUpdateAnimBg="0"/>
      <p:bldP spid="3586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7049" name="Text Box 185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5.Desfăşurare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7066" name="Line 202"/>
          <p:cNvSpPr>
            <a:spLocks noChangeShapeType="1"/>
          </p:cNvSpPr>
          <p:nvPr/>
        </p:nvSpPr>
        <p:spPr bwMode="auto">
          <a:xfrm flipH="1" flipV="1">
            <a:off x="4419600" y="1524000"/>
            <a:ext cx="1447800" cy="3276600"/>
          </a:xfrm>
          <a:prstGeom prst="lin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 flipH="1">
            <a:off x="2971800" y="1524000"/>
            <a:ext cx="1447800" cy="3200400"/>
          </a:xfrm>
          <a:prstGeom prst="line">
            <a:avLst/>
          </a:prstGeom>
          <a:noFill/>
          <a:ln w="3175">
            <a:solidFill>
              <a:srgbClr val="99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93" name="Oval 229"/>
          <p:cNvSpPr>
            <a:spLocks noChangeArrowheads="1"/>
          </p:cNvSpPr>
          <p:nvPr/>
        </p:nvSpPr>
        <p:spPr bwMode="auto">
          <a:xfrm>
            <a:off x="2971800" y="4495800"/>
            <a:ext cx="2895600" cy="533400"/>
          </a:xfrm>
          <a:prstGeom prst="ellipse">
            <a:avLst/>
          </a:prstGeom>
          <a:solidFill>
            <a:srgbClr val="9933FF"/>
          </a:solidFill>
          <a:ln w="127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10" name="Freeform 246"/>
          <p:cNvSpPr>
            <a:spLocks/>
          </p:cNvSpPr>
          <p:nvPr/>
        </p:nvSpPr>
        <p:spPr bwMode="auto">
          <a:xfrm>
            <a:off x="3962400" y="1600200"/>
            <a:ext cx="914400" cy="29718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0" y="1872"/>
              </a:cxn>
              <a:cxn ang="0">
                <a:pos x="576" y="1872"/>
              </a:cxn>
              <a:cxn ang="0">
                <a:pos x="288" y="0"/>
              </a:cxn>
            </a:cxnLst>
            <a:rect l="0" t="0" r="r" b="b"/>
            <a:pathLst>
              <a:path w="576" h="1872">
                <a:moveTo>
                  <a:pt x="288" y="0"/>
                </a:moveTo>
                <a:lnTo>
                  <a:pt x="0" y="1872"/>
                </a:lnTo>
                <a:lnTo>
                  <a:pt x="576" y="1872"/>
                </a:lnTo>
                <a:lnTo>
                  <a:pt x="288" y="0"/>
                </a:lnTo>
                <a:close/>
              </a:path>
            </a:pathLst>
          </a:custGeom>
          <a:solidFill>
            <a:srgbClr val="CC99FF"/>
          </a:solidFill>
          <a:ln w="9525">
            <a:noFill/>
            <a:round/>
            <a:headEnd/>
            <a:tailEnd/>
          </a:ln>
          <a:effectLst>
            <a:outerShdw sy="50000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7123" name="Oval 259"/>
          <p:cNvSpPr>
            <a:spLocks noChangeArrowheads="1"/>
          </p:cNvSpPr>
          <p:nvPr/>
        </p:nvSpPr>
        <p:spPr bwMode="auto">
          <a:xfrm>
            <a:off x="3352800" y="4419600"/>
            <a:ext cx="2057400" cy="12954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24" name="Oval 260"/>
          <p:cNvSpPr>
            <a:spLocks noChangeArrowheads="1"/>
          </p:cNvSpPr>
          <p:nvPr/>
        </p:nvSpPr>
        <p:spPr bwMode="auto">
          <a:xfrm>
            <a:off x="2971800" y="4495800"/>
            <a:ext cx="2895600" cy="533400"/>
          </a:xfrm>
          <a:prstGeom prst="ellipse">
            <a:avLst/>
          </a:prstGeom>
          <a:solidFill>
            <a:srgbClr val="9933FF"/>
          </a:solidFill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26" name="Freeform 262"/>
          <p:cNvSpPr>
            <a:spLocks/>
          </p:cNvSpPr>
          <p:nvPr/>
        </p:nvSpPr>
        <p:spPr bwMode="auto">
          <a:xfrm>
            <a:off x="4038600" y="4495800"/>
            <a:ext cx="609600" cy="83820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384" y="432"/>
              </a:cxn>
              <a:cxn ang="0">
                <a:pos x="0" y="432"/>
              </a:cxn>
              <a:cxn ang="0">
                <a:pos x="0" y="0"/>
              </a:cxn>
              <a:cxn ang="0">
                <a:pos x="384" y="0"/>
              </a:cxn>
            </a:cxnLst>
            <a:rect l="0" t="0" r="r" b="b"/>
            <a:pathLst>
              <a:path w="384" h="432">
                <a:moveTo>
                  <a:pt x="384" y="0"/>
                </a:moveTo>
                <a:lnTo>
                  <a:pt x="384" y="432"/>
                </a:lnTo>
                <a:lnTo>
                  <a:pt x="0" y="432"/>
                </a:lnTo>
                <a:lnTo>
                  <a:pt x="0" y="0"/>
                </a:lnTo>
                <a:lnTo>
                  <a:pt x="384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32" name="Freeform 268"/>
          <p:cNvSpPr>
            <a:spLocks/>
          </p:cNvSpPr>
          <p:nvPr/>
        </p:nvSpPr>
        <p:spPr bwMode="auto">
          <a:xfrm>
            <a:off x="3962400" y="4419600"/>
            <a:ext cx="685800" cy="990600"/>
          </a:xfrm>
          <a:custGeom>
            <a:avLst/>
            <a:gdLst/>
            <a:ahLst/>
            <a:cxnLst>
              <a:cxn ang="0">
                <a:pos x="432" y="48"/>
              </a:cxn>
              <a:cxn ang="0">
                <a:pos x="432" y="624"/>
              </a:cxn>
              <a:cxn ang="0">
                <a:pos x="0" y="624"/>
              </a:cxn>
              <a:cxn ang="0">
                <a:pos x="48" y="432"/>
              </a:cxn>
              <a:cxn ang="0">
                <a:pos x="48" y="48"/>
              </a:cxn>
              <a:cxn ang="0">
                <a:pos x="288" y="0"/>
              </a:cxn>
              <a:cxn ang="0">
                <a:pos x="432" y="48"/>
              </a:cxn>
            </a:cxnLst>
            <a:rect l="0" t="0" r="r" b="b"/>
            <a:pathLst>
              <a:path w="432" h="624">
                <a:moveTo>
                  <a:pt x="432" y="48"/>
                </a:moveTo>
                <a:lnTo>
                  <a:pt x="432" y="624"/>
                </a:lnTo>
                <a:lnTo>
                  <a:pt x="0" y="624"/>
                </a:lnTo>
                <a:lnTo>
                  <a:pt x="48" y="432"/>
                </a:lnTo>
                <a:lnTo>
                  <a:pt x="48" y="48"/>
                </a:lnTo>
                <a:lnTo>
                  <a:pt x="288" y="0"/>
                </a:lnTo>
                <a:lnTo>
                  <a:pt x="432" y="48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33" name="Freeform 269"/>
          <p:cNvSpPr>
            <a:spLocks/>
          </p:cNvSpPr>
          <p:nvPr/>
        </p:nvSpPr>
        <p:spPr bwMode="auto">
          <a:xfrm>
            <a:off x="4419600" y="15240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2208"/>
              </a:cxn>
              <a:cxn ang="0">
                <a:pos x="912" y="2016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144" y="2208"/>
                </a:lnTo>
                <a:lnTo>
                  <a:pt x="912" y="2016"/>
                </a:lnTo>
                <a:lnTo>
                  <a:pt x="0" y="0"/>
                </a:lnTo>
                <a:close/>
              </a:path>
            </a:pathLst>
          </a:cu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34" name="Freeform 270"/>
          <p:cNvSpPr>
            <a:spLocks/>
          </p:cNvSpPr>
          <p:nvPr/>
        </p:nvSpPr>
        <p:spPr bwMode="auto">
          <a:xfrm>
            <a:off x="2971800" y="15240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672" y="2208"/>
              </a:cxn>
              <a:cxn ang="0">
                <a:pos x="0" y="2016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672" y="2208"/>
                </a:lnTo>
                <a:lnTo>
                  <a:pt x="0" y="2016"/>
                </a:lnTo>
                <a:lnTo>
                  <a:pt x="912" y="0"/>
                </a:lnTo>
                <a:close/>
              </a:path>
            </a:pathLst>
          </a:cu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7955" name="Text Box 67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5.Desfăşurare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7957" name="Line 69"/>
          <p:cNvSpPr>
            <a:spLocks noChangeShapeType="1"/>
          </p:cNvSpPr>
          <p:nvPr/>
        </p:nvSpPr>
        <p:spPr bwMode="auto">
          <a:xfrm flipH="1" flipV="1">
            <a:off x="4419600" y="1524000"/>
            <a:ext cx="1447800" cy="3200400"/>
          </a:xfrm>
          <a:prstGeom prst="lin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69" name="Freeform 81"/>
          <p:cNvSpPr>
            <a:spLocks/>
          </p:cNvSpPr>
          <p:nvPr/>
        </p:nvSpPr>
        <p:spPr bwMode="auto">
          <a:xfrm>
            <a:off x="3352800" y="1524000"/>
            <a:ext cx="1905000" cy="2971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200" y="1872"/>
              </a:cxn>
              <a:cxn ang="0">
                <a:pos x="960" y="1824"/>
              </a:cxn>
              <a:cxn ang="0">
                <a:pos x="672" y="1824"/>
              </a:cxn>
              <a:cxn ang="0">
                <a:pos x="528" y="1824"/>
              </a:cxn>
              <a:cxn ang="0">
                <a:pos x="288" y="1824"/>
              </a:cxn>
              <a:cxn ang="0">
                <a:pos x="0" y="1872"/>
              </a:cxn>
              <a:cxn ang="0">
                <a:pos x="96" y="1824"/>
              </a:cxn>
              <a:cxn ang="0">
                <a:pos x="672" y="0"/>
              </a:cxn>
            </a:cxnLst>
            <a:rect l="0" t="0" r="r" b="b"/>
            <a:pathLst>
              <a:path w="1200" h="1872">
                <a:moveTo>
                  <a:pt x="672" y="0"/>
                </a:moveTo>
                <a:lnTo>
                  <a:pt x="1200" y="1872"/>
                </a:lnTo>
                <a:lnTo>
                  <a:pt x="960" y="1824"/>
                </a:lnTo>
                <a:lnTo>
                  <a:pt x="672" y="1824"/>
                </a:lnTo>
                <a:lnTo>
                  <a:pt x="528" y="1824"/>
                </a:lnTo>
                <a:lnTo>
                  <a:pt x="288" y="1824"/>
                </a:lnTo>
                <a:lnTo>
                  <a:pt x="0" y="1872"/>
                </a:lnTo>
                <a:lnTo>
                  <a:pt x="96" y="1824"/>
                </a:lnTo>
                <a:lnTo>
                  <a:pt x="672" y="0"/>
                </a:lnTo>
                <a:close/>
              </a:path>
            </a:pathLst>
          </a:custGeom>
          <a:solidFill>
            <a:srgbClr val="CC99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76" name="Line 88"/>
          <p:cNvSpPr>
            <a:spLocks noChangeShapeType="1"/>
          </p:cNvSpPr>
          <p:nvPr/>
        </p:nvSpPr>
        <p:spPr bwMode="auto">
          <a:xfrm flipH="1">
            <a:off x="2819400" y="1524000"/>
            <a:ext cx="16002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81" name="Oval 93"/>
          <p:cNvSpPr>
            <a:spLocks noChangeArrowheads="1"/>
          </p:cNvSpPr>
          <p:nvPr/>
        </p:nvSpPr>
        <p:spPr bwMode="auto">
          <a:xfrm>
            <a:off x="2819400" y="4419600"/>
            <a:ext cx="3048000" cy="609600"/>
          </a:xfrm>
          <a:prstGeom prst="ellipse">
            <a:avLst/>
          </a:prstGeom>
          <a:solidFill>
            <a:srgbClr val="9933FF"/>
          </a:solidFill>
          <a:ln w="3175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3" name="Line 95"/>
          <p:cNvSpPr>
            <a:spLocks noChangeShapeType="1"/>
          </p:cNvSpPr>
          <p:nvPr/>
        </p:nvSpPr>
        <p:spPr bwMode="auto">
          <a:xfrm flipH="1">
            <a:off x="3352800" y="1524000"/>
            <a:ext cx="10668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84" name="Freeform 96"/>
          <p:cNvSpPr>
            <a:spLocks/>
          </p:cNvSpPr>
          <p:nvPr/>
        </p:nvSpPr>
        <p:spPr bwMode="auto">
          <a:xfrm>
            <a:off x="2819400" y="1524000"/>
            <a:ext cx="1600200" cy="3429000"/>
          </a:xfrm>
          <a:custGeom>
            <a:avLst/>
            <a:gdLst/>
            <a:ahLst/>
            <a:cxnLst>
              <a:cxn ang="0">
                <a:pos x="1008" y="0"/>
              </a:cxn>
              <a:cxn ang="0">
                <a:pos x="336" y="2160"/>
              </a:cxn>
              <a:cxn ang="0">
                <a:pos x="0" y="2016"/>
              </a:cxn>
              <a:cxn ang="0">
                <a:pos x="0" y="1968"/>
              </a:cxn>
              <a:cxn ang="0">
                <a:pos x="144" y="1728"/>
              </a:cxn>
              <a:cxn ang="0">
                <a:pos x="1008" y="0"/>
              </a:cxn>
            </a:cxnLst>
            <a:rect l="0" t="0" r="r" b="b"/>
            <a:pathLst>
              <a:path w="1008" h="2160">
                <a:moveTo>
                  <a:pt x="1008" y="0"/>
                </a:moveTo>
                <a:lnTo>
                  <a:pt x="336" y="2160"/>
                </a:lnTo>
                <a:lnTo>
                  <a:pt x="0" y="2016"/>
                </a:lnTo>
                <a:lnTo>
                  <a:pt x="0" y="1968"/>
                </a:lnTo>
                <a:lnTo>
                  <a:pt x="144" y="1728"/>
                </a:lnTo>
                <a:lnTo>
                  <a:pt x="1008" y="0"/>
                </a:lnTo>
                <a:close/>
              </a:path>
            </a:pathLst>
          </a:cu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85" name="Line 97"/>
          <p:cNvSpPr>
            <a:spLocks noChangeShapeType="1"/>
          </p:cNvSpPr>
          <p:nvPr/>
        </p:nvSpPr>
        <p:spPr bwMode="auto">
          <a:xfrm flipH="1" flipV="1">
            <a:off x="4419600" y="1524000"/>
            <a:ext cx="9144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37986" name="Freeform 98"/>
          <p:cNvSpPr>
            <a:spLocks/>
          </p:cNvSpPr>
          <p:nvPr/>
        </p:nvSpPr>
        <p:spPr bwMode="auto">
          <a:xfrm>
            <a:off x="3276600" y="4419600"/>
            <a:ext cx="2209800" cy="7620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144" y="48"/>
              </a:cxn>
              <a:cxn ang="0">
                <a:pos x="0" y="480"/>
              </a:cxn>
              <a:cxn ang="0">
                <a:pos x="1392" y="480"/>
              </a:cxn>
              <a:cxn ang="0">
                <a:pos x="1296" y="336"/>
              </a:cxn>
              <a:cxn ang="0">
                <a:pos x="1200" y="48"/>
              </a:cxn>
              <a:cxn ang="0">
                <a:pos x="816" y="0"/>
              </a:cxn>
              <a:cxn ang="0">
                <a:pos x="528" y="0"/>
              </a:cxn>
            </a:cxnLst>
            <a:rect l="0" t="0" r="r" b="b"/>
            <a:pathLst>
              <a:path w="1392" h="480">
                <a:moveTo>
                  <a:pt x="528" y="0"/>
                </a:moveTo>
                <a:lnTo>
                  <a:pt x="144" y="48"/>
                </a:lnTo>
                <a:lnTo>
                  <a:pt x="0" y="480"/>
                </a:lnTo>
                <a:lnTo>
                  <a:pt x="1392" y="480"/>
                </a:lnTo>
                <a:lnTo>
                  <a:pt x="1296" y="336"/>
                </a:lnTo>
                <a:lnTo>
                  <a:pt x="1200" y="48"/>
                </a:lnTo>
                <a:lnTo>
                  <a:pt x="816" y="0"/>
                </a:lnTo>
                <a:lnTo>
                  <a:pt x="528" y="0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87" name="Oval 99"/>
          <p:cNvSpPr>
            <a:spLocks noChangeArrowheads="1"/>
          </p:cNvSpPr>
          <p:nvPr/>
        </p:nvSpPr>
        <p:spPr bwMode="auto">
          <a:xfrm>
            <a:off x="3352800" y="4419600"/>
            <a:ext cx="1981200" cy="12954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9" name="Freeform 101"/>
          <p:cNvSpPr>
            <a:spLocks/>
          </p:cNvSpPr>
          <p:nvPr/>
        </p:nvSpPr>
        <p:spPr bwMode="auto">
          <a:xfrm>
            <a:off x="4419600" y="1524000"/>
            <a:ext cx="1447800" cy="342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064"/>
              </a:cxn>
              <a:cxn ang="0">
                <a:pos x="576" y="2160"/>
              </a:cxn>
              <a:cxn ang="0">
                <a:pos x="0" y="0"/>
              </a:cxn>
            </a:cxnLst>
            <a:rect l="0" t="0" r="r" b="b"/>
            <a:pathLst>
              <a:path w="912" h="2160">
                <a:moveTo>
                  <a:pt x="0" y="0"/>
                </a:moveTo>
                <a:lnTo>
                  <a:pt x="912" y="2016"/>
                </a:lnTo>
                <a:lnTo>
                  <a:pt x="864" y="2064"/>
                </a:lnTo>
                <a:lnTo>
                  <a:pt x="576" y="2160"/>
                </a:lnTo>
                <a:lnTo>
                  <a:pt x="0" y="0"/>
                </a:lnTo>
                <a:close/>
              </a:path>
            </a:pathLst>
          </a:cu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2.Desfăşurare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990600" y="3048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5.Desfăşurare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 flipH="1" flipV="1">
            <a:off x="4419600" y="1524000"/>
            <a:ext cx="762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51" name="Line 39"/>
          <p:cNvSpPr>
            <a:spLocks noChangeShapeType="1"/>
          </p:cNvSpPr>
          <p:nvPr/>
        </p:nvSpPr>
        <p:spPr bwMode="auto">
          <a:xfrm flipH="1">
            <a:off x="3657600" y="1524000"/>
            <a:ext cx="7620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55" name="AutoShape 43"/>
          <p:cNvSpPr>
            <a:spLocks noChangeArrowheads="1"/>
          </p:cNvSpPr>
          <p:nvPr/>
        </p:nvSpPr>
        <p:spPr bwMode="auto">
          <a:xfrm rot="16200000">
            <a:off x="4076700" y="1943100"/>
            <a:ext cx="533400" cy="4572000"/>
          </a:xfrm>
          <a:prstGeom prst="moon">
            <a:avLst>
              <a:gd name="adj" fmla="val 48213"/>
            </a:avLst>
          </a:prstGeom>
          <a:solidFill>
            <a:srgbClr val="CC99FF"/>
          </a:solidFill>
          <a:ln w="31750">
            <a:solidFill>
              <a:srgbClr val="800080"/>
            </a:solidFill>
            <a:miter lim="800000"/>
            <a:headEnd/>
            <a:tailEnd/>
          </a:ln>
          <a:effectLst>
            <a:outerShdw sy="-100000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60" name="Freeform 48"/>
          <p:cNvSpPr>
            <a:spLocks/>
          </p:cNvSpPr>
          <p:nvPr/>
        </p:nvSpPr>
        <p:spPr bwMode="auto">
          <a:xfrm>
            <a:off x="2057400" y="1524000"/>
            <a:ext cx="4572000" cy="28194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1536"/>
              </a:cxn>
              <a:cxn ang="0">
                <a:pos x="144" y="1632"/>
              </a:cxn>
              <a:cxn ang="0">
                <a:pos x="1056" y="1776"/>
              </a:cxn>
              <a:cxn ang="0">
                <a:pos x="2064" y="1776"/>
              </a:cxn>
              <a:cxn ang="0">
                <a:pos x="2736" y="1632"/>
              </a:cxn>
              <a:cxn ang="0">
                <a:pos x="2880" y="1536"/>
              </a:cxn>
              <a:cxn ang="0">
                <a:pos x="1488" y="0"/>
              </a:cxn>
            </a:cxnLst>
            <a:rect l="0" t="0" r="r" b="b"/>
            <a:pathLst>
              <a:path w="2880" h="1776">
                <a:moveTo>
                  <a:pt x="1488" y="0"/>
                </a:moveTo>
                <a:lnTo>
                  <a:pt x="0" y="1536"/>
                </a:lnTo>
                <a:lnTo>
                  <a:pt x="144" y="1632"/>
                </a:lnTo>
                <a:lnTo>
                  <a:pt x="1056" y="1776"/>
                </a:lnTo>
                <a:lnTo>
                  <a:pt x="2064" y="1776"/>
                </a:lnTo>
                <a:lnTo>
                  <a:pt x="2736" y="1632"/>
                </a:lnTo>
                <a:lnTo>
                  <a:pt x="2880" y="1536"/>
                </a:lnTo>
                <a:lnTo>
                  <a:pt x="1488" y="0"/>
                </a:lnTo>
                <a:close/>
              </a:path>
            </a:pathLst>
          </a:custGeom>
          <a:solidFill>
            <a:srgbClr val="CC99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61" name="Line 49"/>
          <p:cNvSpPr>
            <a:spLocks noChangeShapeType="1"/>
          </p:cNvSpPr>
          <p:nvPr/>
        </p:nvSpPr>
        <p:spPr bwMode="auto">
          <a:xfrm flipH="1" flipV="1">
            <a:off x="4419600" y="1524000"/>
            <a:ext cx="2209800" cy="2438400"/>
          </a:xfrm>
          <a:prstGeom prst="line">
            <a:avLst/>
          </a:prstGeom>
          <a:noFill/>
          <a:ln w="50800">
            <a:solidFill>
              <a:srgbClr val="CC99FF"/>
            </a:solidFill>
            <a:round/>
            <a:headEnd/>
            <a:tailEnd/>
          </a:ln>
          <a:effectLst>
            <a:prstShdw prst="shdw18" dist="17961" dir="13500000">
              <a:srgbClr val="CC99FF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8962" name="Line 50"/>
          <p:cNvSpPr>
            <a:spLocks noChangeShapeType="1"/>
          </p:cNvSpPr>
          <p:nvPr/>
        </p:nvSpPr>
        <p:spPr bwMode="auto">
          <a:xfrm flipH="1">
            <a:off x="2057400" y="1524000"/>
            <a:ext cx="2362200" cy="2438400"/>
          </a:xfrm>
          <a:prstGeom prst="line">
            <a:avLst/>
          </a:prstGeom>
          <a:noFill/>
          <a:ln w="50800">
            <a:solidFill>
              <a:srgbClr val="CC99FF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 useBgFill="1">
        <p:nvSpPr>
          <p:cNvPr id="38971" name="Rectangle 59"/>
          <p:cNvSpPr>
            <a:spLocks noChangeArrowheads="1"/>
          </p:cNvSpPr>
          <p:nvPr/>
        </p:nvSpPr>
        <p:spPr bwMode="auto">
          <a:xfrm rot="-2409595">
            <a:off x="6553200" y="3429000"/>
            <a:ext cx="457200" cy="609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8972" name="Rectangle 60"/>
          <p:cNvSpPr>
            <a:spLocks noChangeArrowheads="1"/>
          </p:cNvSpPr>
          <p:nvPr/>
        </p:nvSpPr>
        <p:spPr bwMode="auto">
          <a:xfrm rot="2293461">
            <a:off x="1828800" y="3581400"/>
            <a:ext cx="304800" cy="4572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Oval 64"/>
          <p:cNvSpPr>
            <a:spLocks noChangeArrowheads="1"/>
          </p:cNvSpPr>
          <p:nvPr/>
        </p:nvSpPr>
        <p:spPr bwMode="auto">
          <a:xfrm>
            <a:off x="3429000" y="4495800"/>
            <a:ext cx="2057400" cy="1524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800080"/>
            </a:solidFill>
            <a:round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04800" y="3810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5.Desfăşurare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3657600" y="4343400"/>
            <a:ext cx="1752600" cy="1600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PubChord"/>
          <p:cNvSpPr>
            <a:spLocks noEditPoints="1" noChangeArrowheads="1"/>
          </p:cNvSpPr>
          <p:nvPr/>
        </p:nvSpPr>
        <p:spPr bwMode="auto">
          <a:xfrm rot="-45794084">
            <a:off x="1828800" y="-914400"/>
            <a:ext cx="5292725" cy="5181600"/>
          </a:xfrm>
          <a:custGeom>
            <a:avLst/>
            <a:gdLst>
              <a:gd name="G0" fmla="+- 0 0 0"/>
              <a:gd name="G1" fmla="sin 10800 -8715692"/>
              <a:gd name="G2" fmla="cos 10800 -8715692"/>
              <a:gd name="G3" fmla="sin 10800 2630536"/>
              <a:gd name="G4" fmla="cos 10800 263053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435 w 21600"/>
              <a:gd name="T1" fmla="*/ 2900 h 21600"/>
              <a:gd name="T2" fmla="*/ 11245 w 21600"/>
              <a:gd name="T3" fmla="*/ 10331 h 21600"/>
              <a:gd name="T4" fmla="*/ 19056 w 21600"/>
              <a:gd name="T5" fmla="*/ 17762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435" y="2900"/>
                </a:moveTo>
                <a:cubicBezTo>
                  <a:pt x="1244" y="4943"/>
                  <a:pt x="0" y="7804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983" y="21600"/>
                  <a:pt x="17004" y="20195"/>
                  <a:pt x="19056" y="17762"/>
                </a:cubicBezTo>
                <a:close/>
              </a:path>
            </a:pathLst>
          </a:custGeom>
          <a:solidFill>
            <a:srgbClr val="CC99FF"/>
          </a:solidFill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39984" name="Freeform 48"/>
          <p:cNvSpPr>
            <a:spLocks/>
          </p:cNvSpPr>
          <p:nvPr/>
        </p:nvSpPr>
        <p:spPr bwMode="auto">
          <a:xfrm>
            <a:off x="1447800" y="1371600"/>
            <a:ext cx="5715000" cy="2209800"/>
          </a:xfrm>
          <a:custGeom>
            <a:avLst/>
            <a:gdLst/>
            <a:ahLst/>
            <a:cxnLst>
              <a:cxn ang="0">
                <a:pos x="432" y="1392"/>
              </a:cxn>
              <a:cxn ang="0">
                <a:pos x="1872" y="96"/>
              </a:cxn>
              <a:cxn ang="0">
                <a:pos x="3504" y="1392"/>
              </a:cxn>
              <a:cxn ang="0">
                <a:pos x="3600" y="0"/>
              </a:cxn>
              <a:cxn ang="0">
                <a:pos x="0" y="0"/>
              </a:cxn>
              <a:cxn ang="0">
                <a:pos x="432" y="1392"/>
              </a:cxn>
            </a:cxnLst>
            <a:rect l="0" t="0" r="r" b="b"/>
            <a:pathLst>
              <a:path w="3600" h="1392">
                <a:moveTo>
                  <a:pt x="432" y="1392"/>
                </a:moveTo>
                <a:lnTo>
                  <a:pt x="1872" y="96"/>
                </a:lnTo>
                <a:lnTo>
                  <a:pt x="3504" y="1392"/>
                </a:lnTo>
                <a:lnTo>
                  <a:pt x="3600" y="0"/>
                </a:lnTo>
                <a:lnTo>
                  <a:pt x="0" y="0"/>
                </a:lnTo>
                <a:lnTo>
                  <a:pt x="432" y="139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>
            <a:off x="4419600" y="1524000"/>
            <a:ext cx="2133600" cy="1676400"/>
          </a:xfrm>
          <a:prstGeom prst="line">
            <a:avLst/>
          </a:prstGeom>
          <a:noFill/>
          <a:ln w="31750">
            <a:solidFill>
              <a:srgbClr val="CC99FF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 flipH="1">
            <a:off x="2438400" y="1524000"/>
            <a:ext cx="1981200" cy="1828800"/>
          </a:xfrm>
          <a:prstGeom prst="line">
            <a:avLst/>
          </a:prstGeom>
          <a:noFill/>
          <a:ln w="31750">
            <a:solidFill>
              <a:srgbClr val="CC99FF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91" name="WordArt 55"/>
          <p:cNvSpPr>
            <a:spLocks noChangeArrowheads="1" noChangeShapeType="1" noTextEdit="1"/>
          </p:cNvSpPr>
          <p:nvPr/>
        </p:nvSpPr>
        <p:spPr bwMode="auto">
          <a:xfrm>
            <a:off x="3124200" y="2286000"/>
            <a:ext cx="2781300" cy="15240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sector de disc</a:t>
            </a:r>
          </a:p>
        </p:txBody>
      </p:sp>
      <p:sp>
        <p:nvSpPr>
          <p:cNvPr id="39992" name="WordArt 56"/>
          <p:cNvSpPr>
            <a:spLocks noChangeArrowheads="1" noChangeShapeType="1" noTextEdit="1"/>
          </p:cNvSpPr>
          <p:nvPr/>
        </p:nvSpPr>
        <p:spPr bwMode="auto">
          <a:xfrm>
            <a:off x="4114800" y="4724400"/>
            <a:ext cx="914400" cy="7620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disc</a:t>
            </a:r>
          </a:p>
        </p:txBody>
      </p:sp>
      <p:sp>
        <p:nvSpPr>
          <p:cNvPr id="39993" name="Text Box 57"/>
          <p:cNvSpPr txBox="1">
            <a:spLocks noChangeArrowheads="1"/>
          </p:cNvSpPr>
          <p:nvPr/>
        </p:nvSpPr>
        <p:spPr bwMode="auto">
          <a:xfrm>
            <a:off x="4267200" y="1143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39994" name="Text Box 58"/>
          <p:cNvSpPr txBox="1">
            <a:spLocks noChangeArrowheads="1"/>
          </p:cNvSpPr>
          <p:nvPr/>
        </p:nvSpPr>
        <p:spPr bwMode="auto">
          <a:xfrm>
            <a:off x="2133600" y="2971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39995" name="Text Box 59"/>
          <p:cNvSpPr txBox="1">
            <a:spLocks noChangeArrowheads="1"/>
          </p:cNvSpPr>
          <p:nvPr/>
        </p:nvSpPr>
        <p:spPr bwMode="auto">
          <a:xfrm>
            <a:off x="6553200" y="2895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91" grpId="0" animBg="1"/>
      <p:bldP spid="39992" grpId="0" animBg="1"/>
      <p:bldP spid="39993" grpId="0" autoUpdateAnimBg="0"/>
      <p:bldP spid="39994" grpId="0" autoUpdateAnimBg="0"/>
      <p:bldP spid="3999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743200" y="381000"/>
            <a:ext cx="32766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1. Să generăm un con!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4343400" y="1371600"/>
            <a:ext cx="0" cy="4876800"/>
          </a:xfrm>
          <a:prstGeom prst="line">
            <a:avLst/>
          </a:prstGeom>
          <a:noFill/>
          <a:ln w="38100">
            <a:solidFill>
              <a:srgbClr val="99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3200400" y="5029200"/>
            <a:ext cx="2209800" cy="6096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4343400" y="2133600"/>
            <a:ext cx="1066800" cy="35052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 flipH="1">
            <a:off x="3200400" y="2133600"/>
            <a:ext cx="1143000" cy="2895600"/>
          </a:xfrm>
          <a:prstGeom prst="line">
            <a:avLst/>
          </a:prstGeom>
          <a:noFill/>
          <a:ln w="635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2" name="AutoShape 66"/>
          <p:cNvSpPr>
            <a:spLocks noChangeArrowheads="1"/>
          </p:cNvSpPr>
          <p:nvPr/>
        </p:nvSpPr>
        <p:spPr bwMode="auto">
          <a:xfrm>
            <a:off x="3429000" y="1295400"/>
            <a:ext cx="1600200" cy="685800"/>
          </a:xfrm>
          <a:prstGeom prst="curvedRightArrow">
            <a:avLst>
              <a:gd name="adj1" fmla="val 28486"/>
              <a:gd name="adj2" fmla="val 48486"/>
              <a:gd name="adj3" fmla="val 71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3" name="Line 67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4" name="Line 68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5" name="AutoShape 69"/>
          <p:cNvSpPr>
            <a:spLocks noChangeArrowheads="1"/>
          </p:cNvSpPr>
          <p:nvPr/>
        </p:nvSpPr>
        <p:spPr bwMode="auto">
          <a:xfrm>
            <a:off x="838200" y="2590800"/>
            <a:ext cx="3200400" cy="609600"/>
          </a:xfrm>
          <a:prstGeom prst="rightArrowCallout">
            <a:avLst>
              <a:gd name="adj1" fmla="val 34370"/>
              <a:gd name="adj2" fmla="val 32292"/>
              <a:gd name="adj3" fmla="val 103639"/>
              <a:gd name="adj4" fmla="val 76718"/>
            </a:avLst>
          </a:prstGeom>
          <a:solidFill>
            <a:srgbClr val="FAF8A6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baseline="0">
                <a:solidFill>
                  <a:srgbClr val="006600"/>
                </a:solidFill>
              </a:rPr>
              <a:t>triunghi isoscel</a:t>
            </a:r>
            <a:endParaRPr lang="en-US" sz="2400" b="1" baseline="0">
              <a:solidFill>
                <a:srgbClr val="006600"/>
              </a:solidFill>
            </a:endParaRPr>
          </a:p>
        </p:txBody>
      </p:sp>
      <p:sp>
        <p:nvSpPr>
          <p:cNvPr id="4166" name="Line 70"/>
          <p:cNvSpPr>
            <a:spLocks noChangeShapeType="1"/>
          </p:cNvSpPr>
          <p:nvPr/>
        </p:nvSpPr>
        <p:spPr bwMode="auto">
          <a:xfrm>
            <a:off x="4343400" y="3886200"/>
            <a:ext cx="2057400" cy="0"/>
          </a:xfrm>
          <a:prstGeom prst="line">
            <a:avLst/>
          </a:prstGeom>
          <a:noFill/>
          <a:ln w="50800">
            <a:solidFill>
              <a:srgbClr val="99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7" name="Rectangle 71"/>
          <p:cNvSpPr>
            <a:spLocks noChangeArrowheads="1"/>
          </p:cNvSpPr>
          <p:nvPr/>
        </p:nvSpPr>
        <p:spPr bwMode="auto">
          <a:xfrm>
            <a:off x="6324600" y="2133600"/>
            <a:ext cx="914400" cy="3200400"/>
          </a:xfrm>
          <a:prstGeom prst="rect">
            <a:avLst/>
          </a:prstGeom>
          <a:solidFill>
            <a:srgbClr val="FAF8A6"/>
          </a:solidFill>
          <a:ln w="508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a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x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ă</a:t>
            </a:r>
          </a:p>
          <a:p>
            <a:pPr algn="ctr">
              <a:lnSpc>
                <a:spcPct val="60000"/>
              </a:lnSpc>
            </a:pPr>
            <a:endParaRPr lang="ro-RO" sz="1600" b="1" baseline="0">
              <a:solidFill>
                <a:srgbClr val="993300"/>
              </a:solidFill>
              <a:latin typeface="Times New Roman" pitchFamily="18" charset="0"/>
            </a:endParaRP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d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e</a:t>
            </a:r>
          </a:p>
          <a:p>
            <a:pPr algn="ctr">
              <a:lnSpc>
                <a:spcPct val="60000"/>
              </a:lnSpc>
            </a:pPr>
            <a:endParaRPr lang="ro-RO" sz="1600" b="1" baseline="0">
              <a:solidFill>
                <a:srgbClr val="993300"/>
              </a:solidFill>
              <a:latin typeface="Times New Roman" pitchFamily="18" charset="0"/>
            </a:endParaRP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s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i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m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e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t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r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i</a:t>
            </a:r>
          </a:p>
          <a:p>
            <a:pPr algn="ctr">
              <a:lnSpc>
                <a:spcPct val="60000"/>
              </a:lnSpc>
            </a:pPr>
            <a:r>
              <a:rPr lang="ro-RO" sz="2400" b="1" baseline="0">
                <a:solidFill>
                  <a:srgbClr val="993300"/>
                </a:solidFill>
                <a:latin typeface="Times New Roman" pitchFamily="18" charset="0"/>
              </a:rPr>
              <a:t>e</a:t>
            </a:r>
            <a:endParaRPr lang="en-US" sz="2400" b="1" baseline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4168" name="Rectangle 72"/>
          <p:cNvSpPr>
            <a:spLocks noChangeArrowheads="1"/>
          </p:cNvSpPr>
          <p:nvPr/>
        </p:nvSpPr>
        <p:spPr bwMode="auto">
          <a:xfrm>
            <a:off x="1066800" y="5943600"/>
            <a:ext cx="7391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Se roteşte </a:t>
            </a:r>
            <a:r>
              <a:rPr lang="ro-RO" b="1" baseline="0">
                <a:solidFill>
                  <a:srgbClr val="6600CC"/>
                </a:solidFill>
              </a:rPr>
              <a:t>triunghiul isoscel</a:t>
            </a:r>
            <a:r>
              <a:rPr lang="ro-RO" b="1" baseline="0">
                <a:solidFill>
                  <a:srgbClr val="FF3300"/>
                </a:solidFill>
              </a:rPr>
              <a:t> în jurul </a:t>
            </a:r>
            <a:r>
              <a:rPr lang="ro-RO" b="1" baseline="0">
                <a:solidFill>
                  <a:srgbClr val="6600CC"/>
                </a:solidFill>
              </a:rPr>
              <a:t>axei</a:t>
            </a:r>
            <a:r>
              <a:rPr lang="ro-RO" b="1" baseline="0">
                <a:solidFill>
                  <a:srgbClr val="FF3300"/>
                </a:solidFill>
              </a:rPr>
              <a:t> sale </a:t>
            </a:r>
            <a:r>
              <a:rPr lang="ro-RO" b="1" baseline="0">
                <a:solidFill>
                  <a:srgbClr val="6600CC"/>
                </a:solidFill>
              </a:rPr>
              <a:t>de simetrie</a:t>
            </a:r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 autoUpdateAnimBg="0"/>
      <p:bldP spid="4108" grpId="0" animBg="1"/>
      <p:bldP spid="4162" grpId="0" animBg="1"/>
      <p:bldP spid="4165" grpId="0" animBg="1" autoUpdateAnimBg="0"/>
      <p:bldP spid="4166" grpId="0" animBg="1"/>
      <p:bldP spid="4167" grpId="0" animBg="1" autoUpdateAnimBg="0"/>
      <p:bldP spid="416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81000" y="4572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Notaţi!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40967" name="PubChord"/>
          <p:cNvSpPr>
            <a:spLocks noEditPoints="1" noChangeArrowheads="1"/>
          </p:cNvSpPr>
          <p:nvPr/>
        </p:nvSpPr>
        <p:spPr bwMode="auto">
          <a:xfrm rot="-45794084">
            <a:off x="1066800" y="1066800"/>
            <a:ext cx="5292725" cy="5181600"/>
          </a:xfrm>
          <a:custGeom>
            <a:avLst/>
            <a:gdLst>
              <a:gd name="G0" fmla="+- 0 0 0"/>
              <a:gd name="G1" fmla="sin 10800 -8715692"/>
              <a:gd name="G2" fmla="cos 10800 -8715692"/>
              <a:gd name="G3" fmla="sin 10800 2630536"/>
              <a:gd name="G4" fmla="cos 10800 263053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435 w 21600"/>
              <a:gd name="T1" fmla="*/ 2900 h 21600"/>
              <a:gd name="T2" fmla="*/ 11245 w 21600"/>
              <a:gd name="T3" fmla="*/ 10331 h 21600"/>
              <a:gd name="T4" fmla="*/ 19056 w 21600"/>
              <a:gd name="T5" fmla="*/ 17762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435" y="2900"/>
                </a:moveTo>
                <a:cubicBezTo>
                  <a:pt x="1244" y="4943"/>
                  <a:pt x="0" y="7804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983" y="21600"/>
                  <a:pt x="17004" y="20195"/>
                  <a:pt x="19056" y="17762"/>
                </a:cubicBezTo>
                <a:close/>
              </a:path>
            </a:pathLst>
          </a:custGeom>
          <a:solidFill>
            <a:srgbClr val="CC99FF"/>
          </a:solidFill>
          <a:ln w="635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40968" name="Freeform 8"/>
          <p:cNvSpPr>
            <a:spLocks/>
          </p:cNvSpPr>
          <p:nvPr/>
        </p:nvSpPr>
        <p:spPr bwMode="auto">
          <a:xfrm>
            <a:off x="685800" y="3352800"/>
            <a:ext cx="5715000" cy="2209800"/>
          </a:xfrm>
          <a:custGeom>
            <a:avLst/>
            <a:gdLst/>
            <a:ahLst/>
            <a:cxnLst>
              <a:cxn ang="0">
                <a:pos x="432" y="1392"/>
              </a:cxn>
              <a:cxn ang="0">
                <a:pos x="1872" y="96"/>
              </a:cxn>
              <a:cxn ang="0">
                <a:pos x="3504" y="1392"/>
              </a:cxn>
              <a:cxn ang="0">
                <a:pos x="3600" y="0"/>
              </a:cxn>
              <a:cxn ang="0">
                <a:pos x="0" y="0"/>
              </a:cxn>
              <a:cxn ang="0">
                <a:pos x="432" y="1392"/>
              </a:cxn>
            </a:cxnLst>
            <a:rect l="0" t="0" r="r" b="b"/>
            <a:pathLst>
              <a:path w="3600" h="1392">
                <a:moveTo>
                  <a:pt x="432" y="1392"/>
                </a:moveTo>
                <a:lnTo>
                  <a:pt x="1872" y="96"/>
                </a:lnTo>
                <a:lnTo>
                  <a:pt x="3504" y="1392"/>
                </a:lnTo>
                <a:lnTo>
                  <a:pt x="3600" y="0"/>
                </a:lnTo>
                <a:lnTo>
                  <a:pt x="0" y="0"/>
                </a:lnTo>
                <a:lnTo>
                  <a:pt x="432" y="139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3657600" y="3505200"/>
            <a:ext cx="2133600" cy="1676400"/>
          </a:xfrm>
          <a:prstGeom prst="line">
            <a:avLst/>
          </a:prstGeom>
          <a:noFill/>
          <a:ln w="31750">
            <a:solidFill>
              <a:srgbClr val="CC99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1676400" y="3505200"/>
            <a:ext cx="1981200" cy="1828800"/>
          </a:xfrm>
          <a:prstGeom prst="line">
            <a:avLst/>
          </a:prstGeom>
          <a:noFill/>
          <a:ln w="31750">
            <a:solidFill>
              <a:srgbClr val="CC99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3657600" y="3505200"/>
            <a:ext cx="2133600" cy="1676400"/>
          </a:xfrm>
          <a:prstGeom prst="line">
            <a:avLst/>
          </a:prstGeom>
          <a:noFill/>
          <a:ln w="349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1676400" y="3505200"/>
            <a:ext cx="1981200" cy="1828800"/>
          </a:xfrm>
          <a:prstGeom prst="line">
            <a:avLst/>
          </a:prstGeom>
          <a:noFill/>
          <a:ln w="349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80" name="Oval 20"/>
          <p:cNvSpPr>
            <a:spLocks noChangeArrowheads="1"/>
          </p:cNvSpPr>
          <p:nvPr/>
        </p:nvSpPr>
        <p:spPr bwMode="auto">
          <a:xfrm>
            <a:off x="990600" y="1219200"/>
            <a:ext cx="5334000" cy="5029200"/>
          </a:xfrm>
          <a:prstGeom prst="ellipse">
            <a:avLst/>
          </a:prstGeom>
          <a:solidFill>
            <a:srgbClr val="CC99FF">
              <a:alpha val="53000"/>
            </a:srgbClr>
          </a:solidFill>
          <a:ln w="381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Oval 40"/>
          <p:cNvSpPr>
            <a:spLocks noChangeArrowheads="1"/>
          </p:cNvSpPr>
          <p:nvPr/>
        </p:nvSpPr>
        <p:spPr bwMode="auto">
          <a:xfrm>
            <a:off x="6934200" y="3276600"/>
            <a:ext cx="1752600" cy="1600200"/>
          </a:xfrm>
          <a:prstGeom prst="ellipse">
            <a:avLst/>
          </a:prstGeom>
          <a:solidFill>
            <a:srgbClr val="FFFF00"/>
          </a:solidFill>
          <a:ln w="254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 flipH="1" flipV="1">
            <a:off x="7848600" y="4038600"/>
            <a:ext cx="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02" name="Text Box 42"/>
          <p:cNvSpPr txBox="1">
            <a:spLocks noChangeArrowheads="1"/>
          </p:cNvSpPr>
          <p:nvPr/>
        </p:nvSpPr>
        <p:spPr bwMode="auto">
          <a:xfrm>
            <a:off x="3505200" y="31242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1295400" y="5181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5715000" y="5105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41005" name="WordArt 45"/>
          <p:cNvSpPr>
            <a:spLocks noChangeArrowheads="1" noChangeShapeType="1" noTextEdit="1"/>
          </p:cNvSpPr>
          <p:nvPr/>
        </p:nvSpPr>
        <p:spPr bwMode="auto">
          <a:xfrm>
            <a:off x="7924800" y="4267200"/>
            <a:ext cx="1428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41006" name="Text Box 46"/>
          <p:cNvSpPr txBox="1">
            <a:spLocks noChangeArrowheads="1"/>
          </p:cNvSpPr>
          <p:nvPr/>
        </p:nvSpPr>
        <p:spPr bwMode="auto">
          <a:xfrm>
            <a:off x="74676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 baseline="0"/>
              <a:t>O</a:t>
            </a:r>
            <a:endParaRPr lang="en-US" sz="2400" b="1" baseline="0"/>
          </a:p>
        </p:txBody>
      </p:sp>
      <p:sp>
        <p:nvSpPr>
          <p:cNvPr id="41007" name="Text Box 47"/>
          <p:cNvSpPr txBox="1">
            <a:spLocks noChangeArrowheads="1"/>
          </p:cNvSpPr>
          <p:nvPr/>
        </p:nvSpPr>
        <p:spPr bwMode="auto">
          <a:xfrm>
            <a:off x="7620000" y="4800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1143000" y="1066800"/>
            <a:ext cx="6934200" cy="2057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o-RO" b="1" baseline="0">
                <a:solidFill>
                  <a:srgbClr val="0000FF"/>
                </a:solidFill>
              </a:rPr>
              <a:t>Prin desfăşurarea conului în plan se obţin:</a:t>
            </a:r>
          </a:p>
          <a:p>
            <a:pPr>
              <a:buFontTx/>
              <a:buChar char="-"/>
            </a:pPr>
            <a:r>
              <a:rPr lang="ro-RO" b="1" baseline="0">
                <a:solidFill>
                  <a:srgbClr val="0000FF"/>
                </a:solidFill>
              </a:rPr>
              <a:t>un</a:t>
            </a:r>
            <a:r>
              <a:rPr lang="ro-RO" b="1" baseline="0">
                <a:solidFill>
                  <a:srgbClr val="FF3300"/>
                </a:solidFill>
              </a:rPr>
              <a:t> sector de disc</a:t>
            </a:r>
            <a:r>
              <a:rPr lang="ro-RO" b="1" baseline="0">
                <a:solidFill>
                  <a:srgbClr val="0000FF"/>
                </a:solidFill>
              </a:rPr>
              <a:t> cu centrul </a:t>
            </a:r>
            <a:r>
              <a:rPr lang="ro-RO" b="1" baseline="0">
                <a:solidFill>
                  <a:srgbClr val="FF3300"/>
                </a:solidFill>
              </a:rPr>
              <a:t>V</a:t>
            </a:r>
            <a:r>
              <a:rPr lang="ro-RO" b="1" baseline="0">
                <a:solidFill>
                  <a:srgbClr val="0000FF"/>
                </a:solidFill>
              </a:rPr>
              <a:t> şi raza </a:t>
            </a:r>
            <a:r>
              <a:rPr lang="ro-RO" b="1" baseline="0">
                <a:solidFill>
                  <a:srgbClr val="FF3300"/>
                </a:solidFill>
              </a:rPr>
              <a:t>G</a:t>
            </a:r>
            <a:r>
              <a:rPr lang="ro-RO" b="1" baseline="0">
                <a:solidFill>
                  <a:srgbClr val="0000FF"/>
                </a:solidFill>
              </a:rPr>
              <a:t> (desfăşurarea </a:t>
            </a:r>
          </a:p>
          <a:p>
            <a:r>
              <a:rPr lang="ro-RO" b="1" baseline="0">
                <a:solidFill>
                  <a:srgbClr val="0000FF"/>
                </a:solidFill>
              </a:rPr>
              <a:t> suprafeţei laterale);</a:t>
            </a:r>
          </a:p>
          <a:p>
            <a:pPr>
              <a:buFontTx/>
              <a:buChar char="-"/>
            </a:pPr>
            <a:r>
              <a:rPr lang="ro-RO" b="1" baseline="0">
                <a:solidFill>
                  <a:srgbClr val="0000FF"/>
                </a:solidFill>
              </a:rPr>
              <a:t> </a:t>
            </a:r>
            <a:r>
              <a:rPr lang="ro-RO" b="1" baseline="0">
                <a:solidFill>
                  <a:srgbClr val="FF3300"/>
                </a:solidFill>
              </a:rPr>
              <a:t>disc</a:t>
            </a:r>
            <a:r>
              <a:rPr lang="ro-RO" b="1" baseline="0">
                <a:solidFill>
                  <a:srgbClr val="0000FF"/>
                </a:solidFill>
              </a:rPr>
              <a:t>ul</a:t>
            </a:r>
            <a:r>
              <a:rPr lang="ro-RO" b="1" baseline="0">
                <a:solidFill>
                  <a:srgbClr val="FF3300"/>
                </a:solidFill>
              </a:rPr>
              <a:t> </a:t>
            </a:r>
            <a:r>
              <a:rPr lang="ro-RO" sz="2800" b="1" baseline="0">
                <a:solidFill>
                  <a:srgbClr val="0000FF"/>
                </a:solidFill>
                <a:latin typeface="Monotype Corsiva" pitchFamily="66" charset="0"/>
              </a:rPr>
              <a:t>D</a:t>
            </a:r>
            <a:r>
              <a:rPr lang="ro-RO" b="1" baseline="0">
                <a:solidFill>
                  <a:srgbClr val="0000FF"/>
                </a:solidFill>
              </a:rPr>
              <a:t>(O,R) (baza).</a:t>
            </a:r>
          </a:p>
          <a:p>
            <a:r>
              <a:rPr lang="ro-RO" b="1" baseline="0">
                <a:solidFill>
                  <a:srgbClr val="0000FF"/>
                </a:solidFill>
              </a:rPr>
              <a:t>Obs. </a:t>
            </a:r>
            <a:r>
              <a:rPr lang="ro-RO" sz="2400" b="1" baseline="0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b="1">
                <a:solidFill>
                  <a:srgbClr val="0000FF"/>
                </a:solidFill>
              </a:rPr>
              <a:t>AA  </a:t>
            </a:r>
            <a:r>
              <a:rPr lang="ro-RO" b="1" baseline="0">
                <a:solidFill>
                  <a:srgbClr val="0000FF"/>
                </a:solidFill>
              </a:rPr>
              <a:t>=</a:t>
            </a:r>
            <a:r>
              <a:rPr lang="ro-RO" sz="2400" b="1" baseline="0">
                <a:solidFill>
                  <a:srgbClr val="0000FF"/>
                </a:solidFill>
                <a:latin typeface="Monotype Corsiva" pitchFamily="66" charset="0"/>
              </a:rPr>
              <a:t>l</a:t>
            </a:r>
            <a:r>
              <a:rPr lang="ro-RO" sz="2400" b="1">
                <a:solidFill>
                  <a:srgbClr val="0000FF"/>
                </a:solidFill>
                <a:latin typeface="Monotype Corsiva" pitchFamily="66" charset="0"/>
              </a:rPr>
              <a:t>C </a:t>
            </a:r>
            <a:r>
              <a:rPr lang="ro-RO" b="1">
                <a:solidFill>
                  <a:srgbClr val="0000FF"/>
                </a:solidFill>
              </a:rPr>
              <a:t>(O,R)</a:t>
            </a:r>
            <a:r>
              <a:rPr lang="ro-RO" b="1" baseline="0">
                <a:solidFill>
                  <a:srgbClr val="0000FF"/>
                </a:solidFill>
              </a:rPr>
              <a:t>=2</a:t>
            </a:r>
            <a:r>
              <a:rPr lang="el-GR" b="1" baseline="0">
                <a:solidFill>
                  <a:srgbClr val="0000FF"/>
                </a:solidFill>
                <a:latin typeface="Monotype Corsiva" pitchFamily="66" charset="0"/>
                <a:cs typeface="Arial" charset="0"/>
              </a:rPr>
              <a:t>π</a:t>
            </a:r>
            <a:r>
              <a:rPr lang="ro-RO" b="1" baseline="0">
                <a:solidFill>
                  <a:srgbClr val="0000FF"/>
                </a:solidFill>
                <a:cs typeface="Arial" charset="0"/>
              </a:rPr>
              <a:t>R</a:t>
            </a:r>
            <a:endParaRPr lang="el-GR" b="1" baseline="0">
              <a:solidFill>
                <a:srgbClr val="0000FF"/>
              </a:solidFill>
              <a:latin typeface="Monotype Corsiva" pitchFamily="66" charset="0"/>
              <a:cs typeface="Arial" charset="0"/>
            </a:endParaRPr>
          </a:p>
        </p:txBody>
      </p:sp>
      <p:sp>
        <p:nvSpPr>
          <p:cNvPr id="41010" name="WordArt 50"/>
          <p:cNvSpPr>
            <a:spLocks noChangeArrowheads="1" noChangeShapeType="1" noTextEdit="1"/>
          </p:cNvSpPr>
          <p:nvPr/>
        </p:nvSpPr>
        <p:spPr bwMode="auto">
          <a:xfrm>
            <a:off x="2362200" y="4038600"/>
            <a:ext cx="1905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41023" name="Arc 63"/>
          <p:cNvSpPr>
            <a:spLocks/>
          </p:cNvSpPr>
          <p:nvPr/>
        </p:nvSpPr>
        <p:spPr bwMode="auto">
          <a:xfrm rot="-2587289">
            <a:off x="2057400" y="2743200"/>
            <a:ext cx="200025" cy="2238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154"/>
              <a:gd name="T1" fmla="*/ 0 h 21600"/>
              <a:gd name="T2" fmla="*/ 21154 w 21154"/>
              <a:gd name="T3" fmla="*/ 17235 h 21600"/>
              <a:gd name="T4" fmla="*/ 0 w 2115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4" h="21600" fill="none" extrusionOk="0">
                <a:moveTo>
                  <a:pt x="-1" y="0"/>
                </a:moveTo>
                <a:cubicBezTo>
                  <a:pt x="10246" y="0"/>
                  <a:pt x="19083" y="7199"/>
                  <a:pt x="21154" y="17234"/>
                </a:cubicBezTo>
              </a:path>
              <a:path w="21154" h="21600" stroke="0" extrusionOk="0">
                <a:moveTo>
                  <a:pt x="-1" y="0"/>
                </a:moveTo>
                <a:cubicBezTo>
                  <a:pt x="10246" y="0"/>
                  <a:pt x="19083" y="7199"/>
                  <a:pt x="21154" y="17234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75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 autoUpdateAnimBg="0"/>
      <p:bldP spid="40976" grpId="0" animBg="1"/>
      <p:bldP spid="40978" grpId="0" animBg="1"/>
      <p:bldP spid="40980" grpId="0" animBg="1"/>
      <p:bldP spid="41001" grpId="0" animBg="1"/>
      <p:bldP spid="41005" grpId="0" animBg="1"/>
      <p:bldP spid="41006" grpId="0" autoUpdateAnimBg="0"/>
      <p:bldP spid="41007" grpId="0" autoUpdateAnimBg="0"/>
      <p:bldP spid="41008" grpId="0" animBg="1" autoUpdateAnimBg="0"/>
      <p:bldP spid="41010" grpId="0" animBg="1"/>
      <p:bldP spid="410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762000" y="28194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762000" y="3200400"/>
            <a:ext cx="2362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 flipV="1">
            <a:off x="1905000" y="1143000"/>
            <a:ext cx="1219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762000" y="11430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1905000" y="11430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3" name="AutoShape 19"/>
          <p:cNvSpPr>
            <a:spLocks noChangeArrowheads="1"/>
          </p:cNvSpPr>
          <p:nvPr/>
        </p:nvSpPr>
        <p:spPr bwMode="auto">
          <a:xfrm rot="16200000">
            <a:off x="1752600" y="22098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AutoShape 20"/>
          <p:cNvSpPr>
            <a:spLocks noChangeArrowheads="1"/>
          </p:cNvSpPr>
          <p:nvPr/>
        </p:nvSpPr>
        <p:spPr bwMode="auto">
          <a:xfrm rot="16200000">
            <a:off x="1752600" y="22098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H="1">
            <a:off x="1905000" y="32004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6" name="Freeform 22"/>
          <p:cNvSpPr>
            <a:spLocks/>
          </p:cNvSpPr>
          <p:nvPr/>
        </p:nvSpPr>
        <p:spPr bwMode="auto">
          <a:xfrm>
            <a:off x="762000" y="1143000"/>
            <a:ext cx="2362200" cy="2133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1488" y="1296"/>
              </a:cxn>
              <a:cxn ang="0">
                <a:pos x="720" y="1344"/>
              </a:cxn>
              <a:cxn ang="0">
                <a:pos x="0" y="1296"/>
              </a:cxn>
              <a:cxn ang="0">
                <a:pos x="720" y="0"/>
              </a:cxn>
            </a:cxnLst>
            <a:rect l="0" t="0" r="r" b="b"/>
            <a:pathLst>
              <a:path w="1488" h="1344">
                <a:moveTo>
                  <a:pt x="720" y="0"/>
                </a:moveTo>
                <a:lnTo>
                  <a:pt x="1488" y="1296"/>
                </a:lnTo>
                <a:lnTo>
                  <a:pt x="720" y="1344"/>
                </a:lnTo>
                <a:lnTo>
                  <a:pt x="0" y="1296"/>
                </a:lnTo>
                <a:lnTo>
                  <a:pt x="72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1905000" y="914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1524000" y="2819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O</a:t>
            </a:r>
            <a:endParaRPr lang="en-US" b="1" baseline="0"/>
          </a:p>
        </p:txBody>
      </p:sp>
      <p:sp>
        <p:nvSpPr>
          <p:cNvPr id="42009" name="WordArt 25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1333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42010" name="WordArt 26"/>
          <p:cNvSpPr>
            <a:spLocks noChangeArrowheads="1" noChangeShapeType="1" noTextEdit="1"/>
          </p:cNvSpPr>
          <p:nvPr/>
        </p:nvSpPr>
        <p:spPr bwMode="auto">
          <a:xfrm>
            <a:off x="2438400" y="2819400"/>
            <a:ext cx="1428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42011" name="WordArt 27"/>
          <p:cNvSpPr>
            <a:spLocks noChangeArrowheads="1" noChangeShapeType="1" noTextEdit="1"/>
          </p:cNvSpPr>
          <p:nvPr/>
        </p:nvSpPr>
        <p:spPr bwMode="auto">
          <a:xfrm>
            <a:off x="1143000" y="1676400"/>
            <a:ext cx="1905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457200" y="2971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A</a:t>
            </a:r>
            <a:endParaRPr lang="en-US" sz="1800" b="1" baseline="0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1242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B</a:t>
            </a:r>
            <a:endParaRPr lang="en-US" sz="1800" b="1" baseline="0"/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457200" y="3733800"/>
            <a:ext cx="3505200" cy="762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Să ne amintim!</a:t>
            </a:r>
          </a:p>
          <a:p>
            <a:pPr algn="ctr"/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457200" y="4114800"/>
            <a:ext cx="3505200" cy="2209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o-RO" sz="2400" b="1" i="1" baseline="0">
              <a:solidFill>
                <a:srgbClr val="6600CC"/>
              </a:solidFill>
            </a:endParaRPr>
          </a:p>
          <a:p>
            <a:pPr algn="ctr"/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42019" name="Oval 35"/>
          <p:cNvSpPr>
            <a:spLocks noChangeArrowheads="1"/>
          </p:cNvSpPr>
          <p:nvPr/>
        </p:nvSpPr>
        <p:spPr bwMode="auto">
          <a:xfrm>
            <a:off x="533400" y="4191000"/>
            <a:ext cx="1981200" cy="1828800"/>
          </a:xfrm>
          <a:prstGeom prst="ellipse">
            <a:avLst/>
          </a:prstGeom>
          <a:solidFill>
            <a:srgbClr val="CCFFFF">
              <a:alpha val="39000"/>
            </a:srgbClr>
          </a:solidFill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2" name="Freeform 48"/>
          <p:cNvSpPr>
            <a:spLocks/>
          </p:cNvSpPr>
          <p:nvPr/>
        </p:nvSpPr>
        <p:spPr bwMode="auto">
          <a:xfrm>
            <a:off x="1524000" y="5105400"/>
            <a:ext cx="9906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76"/>
              </a:cxn>
              <a:cxn ang="0">
                <a:pos x="240" y="528"/>
              </a:cxn>
              <a:cxn ang="0">
                <a:pos x="384" y="432"/>
              </a:cxn>
              <a:cxn ang="0">
                <a:pos x="480" y="384"/>
              </a:cxn>
              <a:cxn ang="0">
                <a:pos x="576" y="192"/>
              </a:cxn>
              <a:cxn ang="0">
                <a:pos x="624" y="48"/>
              </a:cxn>
              <a:cxn ang="0">
                <a:pos x="0" y="0"/>
              </a:cxn>
            </a:cxnLst>
            <a:rect l="0" t="0" r="r" b="b"/>
            <a:pathLst>
              <a:path w="624" h="576">
                <a:moveTo>
                  <a:pt x="0" y="0"/>
                </a:moveTo>
                <a:lnTo>
                  <a:pt x="0" y="576"/>
                </a:lnTo>
                <a:lnTo>
                  <a:pt x="240" y="528"/>
                </a:lnTo>
                <a:lnTo>
                  <a:pt x="384" y="432"/>
                </a:lnTo>
                <a:lnTo>
                  <a:pt x="480" y="384"/>
                </a:lnTo>
                <a:lnTo>
                  <a:pt x="576" y="192"/>
                </a:lnTo>
                <a:lnTo>
                  <a:pt x="624" y="48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33" name="Line 49"/>
          <p:cNvSpPr>
            <a:spLocks noChangeShapeType="1"/>
          </p:cNvSpPr>
          <p:nvPr/>
        </p:nvSpPr>
        <p:spPr bwMode="auto">
          <a:xfrm>
            <a:off x="1524000" y="5105400"/>
            <a:ext cx="990600" cy="76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34" name="Line 50"/>
          <p:cNvSpPr>
            <a:spLocks noChangeShapeType="1"/>
          </p:cNvSpPr>
          <p:nvPr/>
        </p:nvSpPr>
        <p:spPr bwMode="auto">
          <a:xfrm>
            <a:off x="1524000" y="5105400"/>
            <a:ext cx="0" cy="914400"/>
          </a:xfrm>
          <a:prstGeom prst="line">
            <a:avLst/>
          </a:prstGeom>
          <a:noFill/>
          <a:ln w="15875">
            <a:solidFill>
              <a:srgbClr val="FF00FF"/>
            </a:solidFill>
            <a:round/>
            <a:headEnd type="oval" w="sm" len="sm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35" name="Text Box 51"/>
          <p:cNvSpPr txBox="1">
            <a:spLocks noChangeArrowheads="1"/>
          </p:cNvSpPr>
          <p:nvPr/>
        </p:nvSpPr>
        <p:spPr bwMode="auto">
          <a:xfrm>
            <a:off x="1143000" y="4800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O</a:t>
            </a:r>
            <a:endParaRPr lang="en-US" b="1" baseline="0"/>
          </a:p>
        </p:txBody>
      </p:sp>
      <p:sp>
        <p:nvSpPr>
          <p:cNvPr id="42036" name="WordArt 52"/>
          <p:cNvSpPr>
            <a:spLocks noChangeArrowheads="1" noChangeShapeType="1" noTextEdit="1"/>
          </p:cNvSpPr>
          <p:nvPr/>
        </p:nvSpPr>
        <p:spPr bwMode="auto">
          <a:xfrm>
            <a:off x="1981200" y="4800600"/>
            <a:ext cx="1524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r</a:t>
            </a:r>
          </a:p>
        </p:txBody>
      </p:sp>
      <p:sp>
        <p:nvSpPr>
          <p:cNvPr id="42049" name="Line 65"/>
          <p:cNvSpPr>
            <a:spLocks noChangeShapeType="1"/>
          </p:cNvSpPr>
          <p:nvPr/>
        </p:nvSpPr>
        <p:spPr bwMode="auto">
          <a:xfrm flipH="1" flipV="1">
            <a:off x="5943600" y="1371600"/>
            <a:ext cx="2667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42051" name="Freeform 67"/>
          <p:cNvSpPr>
            <a:spLocks/>
          </p:cNvSpPr>
          <p:nvPr/>
        </p:nvSpPr>
        <p:spPr bwMode="auto">
          <a:xfrm>
            <a:off x="3429000" y="1371600"/>
            <a:ext cx="5715000" cy="2209800"/>
          </a:xfrm>
          <a:custGeom>
            <a:avLst/>
            <a:gdLst/>
            <a:ahLst/>
            <a:cxnLst>
              <a:cxn ang="0">
                <a:pos x="432" y="1392"/>
              </a:cxn>
              <a:cxn ang="0">
                <a:pos x="1872" y="96"/>
              </a:cxn>
              <a:cxn ang="0">
                <a:pos x="3504" y="1392"/>
              </a:cxn>
              <a:cxn ang="0">
                <a:pos x="3600" y="0"/>
              </a:cxn>
              <a:cxn ang="0">
                <a:pos x="0" y="0"/>
              </a:cxn>
              <a:cxn ang="0">
                <a:pos x="432" y="1392"/>
              </a:cxn>
            </a:cxnLst>
            <a:rect l="0" t="0" r="r" b="b"/>
            <a:pathLst>
              <a:path w="3600" h="1392">
                <a:moveTo>
                  <a:pt x="432" y="1392"/>
                </a:moveTo>
                <a:lnTo>
                  <a:pt x="1872" y="96"/>
                </a:lnTo>
                <a:lnTo>
                  <a:pt x="3504" y="1392"/>
                </a:lnTo>
                <a:lnTo>
                  <a:pt x="3600" y="0"/>
                </a:lnTo>
                <a:lnTo>
                  <a:pt x="0" y="0"/>
                </a:lnTo>
                <a:lnTo>
                  <a:pt x="432" y="139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54" name="Line 70"/>
          <p:cNvSpPr>
            <a:spLocks noChangeShapeType="1"/>
          </p:cNvSpPr>
          <p:nvPr/>
        </p:nvSpPr>
        <p:spPr bwMode="auto">
          <a:xfrm>
            <a:off x="6172200" y="1524000"/>
            <a:ext cx="1676400" cy="12192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55" name="Line 71"/>
          <p:cNvSpPr>
            <a:spLocks noChangeShapeType="1"/>
          </p:cNvSpPr>
          <p:nvPr/>
        </p:nvSpPr>
        <p:spPr bwMode="auto">
          <a:xfrm flipH="1">
            <a:off x="4648200" y="1524000"/>
            <a:ext cx="1524000" cy="1447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61" name="Oval 77"/>
          <p:cNvSpPr>
            <a:spLocks noChangeArrowheads="1"/>
          </p:cNvSpPr>
          <p:nvPr/>
        </p:nvSpPr>
        <p:spPr bwMode="auto">
          <a:xfrm>
            <a:off x="4267200" y="228600"/>
            <a:ext cx="3810000" cy="3429000"/>
          </a:xfrm>
          <a:prstGeom prst="ellips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2064" name="Freeform 80"/>
          <p:cNvSpPr>
            <a:spLocks/>
          </p:cNvSpPr>
          <p:nvPr/>
        </p:nvSpPr>
        <p:spPr bwMode="auto">
          <a:xfrm>
            <a:off x="4191000" y="152400"/>
            <a:ext cx="3962400" cy="2895600"/>
          </a:xfrm>
          <a:custGeom>
            <a:avLst/>
            <a:gdLst/>
            <a:ahLst/>
            <a:cxnLst>
              <a:cxn ang="0">
                <a:pos x="1248" y="864"/>
              </a:cxn>
              <a:cxn ang="0">
                <a:pos x="240" y="1824"/>
              </a:cxn>
              <a:cxn ang="0">
                <a:pos x="0" y="1296"/>
              </a:cxn>
              <a:cxn ang="0">
                <a:pos x="48" y="672"/>
              </a:cxn>
              <a:cxn ang="0">
                <a:pos x="384" y="288"/>
              </a:cxn>
              <a:cxn ang="0">
                <a:pos x="624" y="144"/>
              </a:cxn>
              <a:cxn ang="0">
                <a:pos x="1008" y="0"/>
              </a:cxn>
              <a:cxn ang="0">
                <a:pos x="1824" y="48"/>
              </a:cxn>
              <a:cxn ang="0">
                <a:pos x="2352" y="576"/>
              </a:cxn>
              <a:cxn ang="0">
                <a:pos x="2496" y="1008"/>
              </a:cxn>
              <a:cxn ang="0">
                <a:pos x="2496" y="1344"/>
              </a:cxn>
              <a:cxn ang="0">
                <a:pos x="2400" y="1632"/>
              </a:cxn>
              <a:cxn ang="0">
                <a:pos x="2352" y="1680"/>
              </a:cxn>
              <a:cxn ang="0">
                <a:pos x="2304" y="1632"/>
              </a:cxn>
              <a:cxn ang="0">
                <a:pos x="1248" y="864"/>
              </a:cxn>
            </a:cxnLst>
            <a:rect l="0" t="0" r="r" b="b"/>
            <a:pathLst>
              <a:path w="2496" h="1824">
                <a:moveTo>
                  <a:pt x="1248" y="864"/>
                </a:moveTo>
                <a:lnTo>
                  <a:pt x="240" y="1824"/>
                </a:lnTo>
                <a:lnTo>
                  <a:pt x="0" y="1296"/>
                </a:lnTo>
                <a:lnTo>
                  <a:pt x="48" y="672"/>
                </a:lnTo>
                <a:lnTo>
                  <a:pt x="384" y="288"/>
                </a:lnTo>
                <a:lnTo>
                  <a:pt x="624" y="144"/>
                </a:lnTo>
                <a:lnTo>
                  <a:pt x="1008" y="0"/>
                </a:lnTo>
                <a:lnTo>
                  <a:pt x="1824" y="48"/>
                </a:lnTo>
                <a:lnTo>
                  <a:pt x="2352" y="576"/>
                </a:lnTo>
                <a:lnTo>
                  <a:pt x="2496" y="1008"/>
                </a:lnTo>
                <a:lnTo>
                  <a:pt x="2496" y="1344"/>
                </a:lnTo>
                <a:lnTo>
                  <a:pt x="2400" y="1632"/>
                </a:lnTo>
                <a:lnTo>
                  <a:pt x="2352" y="1680"/>
                </a:lnTo>
                <a:lnTo>
                  <a:pt x="2304" y="1632"/>
                </a:lnTo>
                <a:lnTo>
                  <a:pt x="1248" y="864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65" name="Rectangle 81"/>
          <p:cNvSpPr>
            <a:spLocks noChangeArrowheads="1"/>
          </p:cNvSpPr>
          <p:nvPr/>
        </p:nvSpPr>
        <p:spPr bwMode="auto">
          <a:xfrm>
            <a:off x="1143000" y="304800"/>
            <a:ext cx="74676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aseline="0">
                <a:solidFill>
                  <a:srgbClr val="0000FF"/>
                </a:solidFill>
              </a:rPr>
              <a:t>6. Aria laterală(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2400" baseline="0">
                <a:solidFill>
                  <a:srgbClr val="0000FF"/>
                </a:solidFill>
              </a:rPr>
              <a:t>), aria totală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aseline="0">
                <a:solidFill>
                  <a:srgbClr val="0000FF"/>
                </a:solidFill>
              </a:rPr>
              <a:t>) şi  volumul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V</a:t>
            </a:r>
            <a:r>
              <a:rPr lang="ro-RO" sz="2400" baseline="0">
                <a:solidFill>
                  <a:srgbClr val="0000FF"/>
                </a:solidFill>
              </a:rPr>
              <a:t> )</a:t>
            </a:r>
            <a:endParaRPr lang="en-US" sz="2400" baseline="0">
              <a:solidFill>
                <a:srgbClr val="0000FF"/>
              </a:solidFill>
            </a:endParaRPr>
          </a:p>
        </p:txBody>
      </p:sp>
      <p:sp>
        <p:nvSpPr>
          <p:cNvPr id="42066" name="WordArt 82"/>
          <p:cNvSpPr>
            <a:spLocks noChangeArrowheads="1" noChangeShapeType="1" noTextEdit="1"/>
          </p:cNvSpPr>
          <p:nvPr/>
        </p:nvSpPr>
        <p:spPr bwMode="auto">
          <a:xfrm>
            <a:off x="7162800" y="1752600"/>
            <a:ext cx="1905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42067" name="Text Box 83"/>
          <p:cNvSpPr txBox="1">
            <a:spLocks noChangeArrowheads="1"/>
          </p:cNvSpPr>
          <p:nvPr/>
        </p:nvSpPr>
        <p:spPr bwMode="auto">
          <a:xfrm>
            <a:off x="5943600" y="1143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42068" name="Text Box 84"/>
          <p:cNvSpPr txBox="1">
            <a:spLocks noChangeArrowheads="1"/>
          </p:cNvSpPr>
          <p:nvPr/>
        </p:nvSpPr>
        <p:spPr bwMode="auto">
          <a:xfrm>
            <a:off x="4267200" y="2743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42069" name="Text Box 85"/>
          <p:cNvSpPr txBox="1">
            <a:spLocks noChangeArrowheads="1"/>
          </p:cNvSpPr>
          <p:nvPr/>
        </p:nvSpPr>
        <p:spPr bwMode="auto">
          <a:xfrm>
            <a:off x="7848600" y="2438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aseline="0"/>
              <a:t>A</a:t>
            </a:r>
            <a:endParaRPr lang="en-US" baseline="0"/>
          </a:p>
        </p:txBody>
      </p:sp>
      <p:sp>
        <p:nvSpPr>
          <p:cNvPr id="42071" name="Text Box 87"/>
          <p:cNvSpPr txBox="1">
            <a:spLocks noChangeArrowheads="1"/>
          </p:cNvSpPr>
          <p:nvPr/>
        </p:nvSpPr>
        <p:spPr bwMode="auto">
          <a:xfrm>
            <a:off x="1219200" y="5943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M</a:t>
            </a:r>
            <a:endParaRPr lang="en-US" b="1" baseline="0"/>
          </a:p>
        </p:txBody>
      </p:sp>
      <p:sp>
        <p:nvSpPr>
          <p:cNvPr id="42072" name="Text Box 88"/>
          <p:cNvSpPr txBox="1">
            <a:spLocks noChangeArrowheads="1"/>
          </p:cNvSpPr>
          <p:nvPr/>
        </p:nvSpPr>
        <p:spPr bwMode="auto">
          <a:xfrm>
            <a:off x="2438400" y="5029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N</a:t>
            </a:r>
            <a:endParaRPr lang="en-US" b="1" baseline="0"/>
          </a:p>
        </p:txBody>
      </p:sp>
      <p:graphicFrame>
        <p:nvGraphicFramePr>
          <p:cNvPr id="42073" name="Object 89"/>
          <p:cNvGraphicFramePr>
            <a:graphicFrameLocks noChangeAspect="1"/>
          </p:cNvGraphicFramePr>
          <p:nvPr>
            <p:ph sz="half" idx="1"/>
          </p:nvPr>
        </p:nvGraphicFramePr>
        <p:xfrm>
          <a:off x="2286000" y="5410200"/>
          <a:ext cx="1676400" cy="838200"/>
        </p:xfrm>
        <a:graphic>
          <a:graphicData uri="http://schemas.openxmlformats.org/presentationml/2006/ole">
            <p:oleObj spid="_x0000_s42073" name="Equation" r:id="rId3" imgW="952200" imgH="406080" progId="Equation.3">
              <p:embed/>
            </p:oleObj>
          </a:graphicData>
        </a:graphic>
      </p:graphicFrame>
      <p:sp>
        <p:nvSpPr>
          <p:cNvPr id="42076" name="Line 92"/>
          <p:cNvSpPr>
            <a:spLocks noChangeShapeType="1"/>
          </p:cNvSpPr>
          <p:nvPr/>
        </p:nvSpPr>
        <p:spPr bwMode="auto">
          <a:xfrm>
            <a:off x="381000" y="3657600"/>
            <a:ext cx="36576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77" name="Line 93"/>
          <p:cNvSpPr>
            <a:spLocks noChangeShapeType="1"/>
          </p:cNvSpPr>
          <p:nvPr/>
        </p:nvSpPr>
        <p:spPr bwMode="auto">
          <a:xfrm>
            <a:off x="4038600" y="3657600"/>
            <a:ext cx="0" cy="2895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79" name="Rectangle 95"/>
          <p:cNvSpPr>
            <a:spLocks noChangeArrowheads="1"/>
          </p:cNvSpPr>
          <p:nvPr/>
        </p:nvSpPr>
        <p:spPr bwMode="auto">
          <a:xfrm>
            <a:off x="4495800" y="3733800"/>
            <a:ext cx="4343400" cy="2895600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80" name="Object 96"/>
          <p:cNvGraphicFramePr>
            <a:graphicFrameLocks noChangeAspect="1"/>
          </p:cNvGraphicFramePr>
          <p:nvPr>
            <p:ph sz="half" idx="2"/>
          </p:nvPr>
        </p:nvGraphicFramePr>
        <p:xfrm>
          <a:off x="4572000" y="4419600"/>
          <a:ext cx="4038600" cy="833438"/>
        </p:xfrm>
        <a:graphic>
          <a:graphicData uri="http://schemas.openxmlformats.org/presentationml/2006/ole">
            <p:oleObj spid="_x0000_s42080" name="Equation" r:id="rId4" imgW="1968480" imgH="406080" progId="Equation.3">
              <p:embed/>
            </p:oleObj>
          </a:graphicData>
        </a:graphic>
      </p:graphicFrame>
      <p:sp>
        <p:nvSpPr>
          <p:cNvPr id="42083" name="Arc 99"/>
          <p:cNvSpPr>
            <a:spLocks/>
          </p:cNvSpPr>
          <p:nvPr/>
        </p:nvSpPr>
        <p:spPr bwMode="auto">
          <a:xfrm rot="-2587289">
            <a:off x="5486400" y="4572000"/>
            <a:ext cx="201613" cy="296863"/>
          </a:xfrm>
          <a:custGeom>
            <a:avLst/>
            <a:gdLst>
              <a:gd name="G0" fmla="+- 0 0 0"/>
              <a:gd name="G1" fmla="+- 21303 0 0"/>
              <a:gd name="G2" fmla="+- 21600 0 0"/>
              <a:gd name="T0" fmla="*/ 3568 w 18676"/>
              <a:gd name="T1" fmla="*/ 0 h 21303"/>
              <a:gd name="T2" fmla="*/ 18676 w 18676"/>
              <a:gd name="T3" fmla="*/ 10451 h 21303"/>
              <a:gd name="T4" fmla="*/ 0 w 18676"/>
              <a:gd name="T5" fmla="*/ 21303 h 21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76" h="21303" fill="none" extrusionOk="0">
                <a:moveTo>
                  <a:pt x="3568" y="-1"/>
                </a:moveTo>
                <a:cubicBezTo>
                  <a:pt x="9908" y="1061"/>
                  <a:pt x="15446" y="4892"/>
                  <a:pt x="18676" y="10450"/>
                </a:cubicBezTo>
              </a:path>
              <a:path w="18676" h="21303" stroke="0" extrusionOk="0">
                <a:moveTo>
                  <a:pt x="3568" y="-1"/>
                </a:moveTo>
                <a:cubicBezTo>
                  <a:pt x="9908" y="1061"/>
                  <a:pt x="15446" y="4892"/>
                  <a:pt x="18676" y="10450"/>
                </a:cubicBezTo>
                <a:lnTo>
                  <a:pt x="0" y="21303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4" name="Arc 100"/>
          <p:cNvSpPr>
            <a:spLocks/>
          </p:cNvSpPr>
          <p:nvPr/>
        </p:nvSpPr>
        <p:spPr bwMode="auto">
          <a:xfrm rot="-2587289">
            <a:off x="3429000" y="5562600"/>
            <a:ext cx="201613" cy="296863"/>
          </a:xfrm>
          <a:custGeom>
            <a:avLst/>
            <a:gdLst>
              <a:gd name="G0" fmla="+- 0 0 0"/>
              <a:gd name="G1" fmla="+- 21303 0 0"/>
              <a:gd name="G2" fmla="+- 21600 0 0"/>
              <a:gd name="T0" fmla="*/ 3568 w 18676"/>
              <a:gd name="T1" fmla="*/ 0 h 21303"/>
              <a:gd name="T2" fmla="*/ 18676 w 18676"/>
              <a:gd name="T3" fmla="*/ 10451 h 21303"/>
              <a:gd name="T4" fmla="*/ 0 w 18676"/>
              <a:gd name="T5" fmla="*/ 21303 h 21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76" h="21303" fill="none" extrusionOk="0">
                <a:moveTo>
                  <a:pt x="3568" y="-1"/>
                </a:moveTo>
                <a:cubicBezTo>
                  <a:pt x="9908" y="1061"/>
                  <a:pt x="15446" y="4892"/>
                  <a:pt x="18676" y="10450"/>
                </a:cubicBezTo>
              </a:path>
              <a:path w="18676" h="21303" stroke="0" extrusionOk="0">
                <a:moveTo>
                  <a:pt x="3568" y="-1"/>
                </a:moveTo>
                <a:cubicBezTo>
                  <a:pt x="9908" y="1061"/>
                  <a:pt x="15446" y="4892"/>
                  <a:pt x="18676" y="10450"/>
                </a:cubicBezTo>
                <a:lnTo>
                  <a:pt x="0" y="21303"/>
                </a:lnTo>
                <a:close/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86" name="Rectangle 102"/>
          <p:cNvSpPr>
            <a:spLocks noChangeArrowheads="1"/>
          </p:cNvSpPr>
          <p:nvPr/>
        </p:nvSpPr>
        <p:spPr bwMode="auto">
          <a:xfrm>
            <a:off x="4876800" y="3810000"/>
            <a:ext cx="3276600" cy="53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sz="2400" b="1" baseline="0">
                <a:solidFill>
                  <a:srgbClr val="FF3300"/>
                </a:solidFill>
                <a:latin typeface="Monotype Corsiva" pitchFamily="66" charset="0"/>
              </a:rPr>
              <a:t>A</a:t>
            </a:r>
            <a:r>
              <a:rPr lang="ro-RO" sz="2400" b="1">
                <a:solidFill>
                  <a:srgbClr val="FF3300"/>
                </a:solidFill>
                <a:latin typeface="Monotype Corsiva" pitchFamily="66" charset="0"/>
              </a:rPr>
              <a:t>l</a:t>
            </a:r>
            <a:r>
              <a:rPr lang="ro-RO" sz="2400" b="1" baseline="0">
                <a:solidFill>
                  <a:srgbClr val="FF3300"/>
                </a:solidFill>
                <a:latin typeface="Monotype Corsiva" pitchFamily="66" charset="0"/>
              </a:rPr>
              <a:t> =aria desfăşurării laterale</a:t>
            </a:r>
            <a:endParaRPr lang="en-US" sz="2400" b="1" baseline="0">
              <a:solidFill>
                <a:srgbClr val="FF3300"/>
              </a:solidFill>
              <a:latin typeface="Monotype Corsiva" pitchFamily="66" charset="0"/>
            </a:endParaRPr>
          </a:p>
        </p:txBody>
      </p:sp>
      <p:sp>
        <p:nvSpPr>
          <p:cNvPr id="42087" name="Text Box 103"/>
          <p:cNvSpPr txBox="1">
            <a:spLocks noChangeArrowheads="1"/>
          </p:cNvSpPr>
          <p:nvPr/>
        </p:nvSpPr>
        <p:spPr bwMode="auto">
          <a:xfrm>
            <a:off x="4648200" y="5410200"/>
            <a:ext cx="3962400" cy="1006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o-RO" sz="6000" baseline="0">
                <a:solidFill>
                  <a:srgbClr val="FF3300"/>
                </a:solidFill>
                <a:latin typeface="Monotype Corsiva" pitchFamily="66" charset="0"/>
              </a:rPr>
              <a:t>A</a:t>
            </a:r>
            <a:r>
              <a:rPr lang="ro-RO" sz="6000">
                <a:solidFill>
                  <a:srgbClr val="FF3300"/>
                </a:solidFill>
                <a:latin typeface="Monotype Corsiva" pitchFamily="66" charset="0"/>
              </a:rPr>
              <a:t>l </a:t>
            </a:r>
            <a:r>
              <a:rPr lang="ro-RO" sz="3600" baseline="0">
                <a:solidFill>
                  <a:srgbClr val="FF3300"/>
                </a:solidFill>
              </a:rPr>
              <a:t>=</a:t>
            </a:r>
            <a:r>
              <a:rPr lang="el-GR" sz="4800" baseline="0">
                <a:solidFill>
                  <a:srgbClr val="FF3300"/>
                </a:solidFill>
                <a:latin typeface="Monotype Corsiva" pitchFamily="66" charset="0"/>
              </a:rPr>
              <a:t>π</a:t>
            </a:r>
            <a:r>
              <a:rPr lang="ro-RO" sz="4800" baseline="0">
                <a:solidFill>
                  <a:srgbClr val="FF3300"/>
                </a:solidFill>
              </a:rPr>
              <a:t>RG</a:t>
            </a:r>
            <a:endParaRPr lang="el-GR" sz="4800" baseline="0">
              <a:solidFill>
                <a:srgbClr val="FF33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75"/>
                                        <p:tgtEl>
                                          <p:spTgt spid="4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4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4" grpId="0" animBg="1" autoUpdateAnimBg="0"/>
      <p:bldP spid="42018" grpId="0" animBg="1" autoUpdateAnimBg="0"/>
      <p:bldP spid="42019" grpId="0" animBg="1"/>
      <p:bldP spid="42032" grpId="0" animBg="1"/>
      <p:bldP spid="42033" grpId="0" animBg="1"/>
      <p:bldP spid="42034" grpId="0" animBg="1"/>
      <p:bldP spid="42035" grpId="0" autoUpdateAnimBg="0"/>
      <p:bldP spid="42036" grpId="0" animBg="1"/>
      <p:bldP spid="42054" grpId="0" animBg="1"/>
      <p:bldP spid="42055" grpId="0" animBg="1"/>
      <p:bldP spid="42061" grpId="0" animBg="1"/>
      <p:bldP spid="42065" grpId="0" animBg="1" autoUpdateAnimBg="0"/>
      <p:bldP spid="42066" grpId="0" animBg="1"/>
      <p:bldP spid="42067" grpId="0" autoUpdateAnimBg="0"/>
      <p:bldP spid="42068" grpId="0" autoUpdateAnimBg="0"/>
      <p:bldP spid="42069" grpId="0" autoUpdateAnimBg="0"/>
      <p:bldP spid="42071" grpId="0" autoUpdateAnimBg="0"/>
      <p:bldP spid="42072" grpId="0" autoUpdateAnimBg="0"/>
      <p:bldP spid="42076" grpId="0" animBg="1"/>
      <p:bldP spid="42077" grpId="0" animBg="1"/>
      <p:bldP spid="42079" grpId="0" animBg="1"/>
      <p:bldP spid="42083" grpId="0" animBg="1"/>
      <p:bldP spid="42084" grpId="0" animBg="1"/>
      <p:bldP spid="42086" grpId="0" animBg="1" autoUpdateAnimBg="0"/>
      <p:bldP spid="42087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200400" y="990600"/>
            <a:ext cx="22860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 Analogie!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flipH="1">
            <a:off x="4038600" y="2057400"/>
            <a:ext cx="0" cy="426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38200" y="1371600"/>
            <a:ext cx="2133600" cy="366713"/>
          </a:xfrm>
          <a:prstGeom prst="rect">
            <a:avLst/>
          </a:prstGeom>
          <a:solidFill>
            <a:srgbClr val="EFE7A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Piramidă regulată</a:t>
            </a:r>
            <a:endParaRPr lang="en-US" sz="1800" b="1" baseline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715000" y="1295400"/>
            <a:ext cx="24384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 circular drept</a:t>
            </a:r>
            <a:endParaRPr lang="en-US" sz="1800" b="1" baseline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524000" y="56388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3200" b="1" baseline="0">
                <a:solidFill>
                  <a:srgbClr val="0000FF"/>
                </a:solidFill>
              </a:rPr>
              <a:t>=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+A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b</a:t>
            </a:r>
            <a:endParaRPr lang="en-US" sz="3200" b="1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191000" y="5105400"/>
            <a:ext cx="48006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="1" baseline="0">
                <a:solidFill>
                  <a:srgbClr val="0000FF"/>
                </a:solidFill>
              </a:rPr>
              <a:t>=</a:t>
            </a:r>
            <a:r>
              <a:rPr lang="el-GR" sz="3200" b="1" baseline="0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en-US" sz="3200" b="1" baseline="0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 baseline="0">
                <a:solidFill>
                  <a:srgbClr val="0000FF"/>
                </a:solidFill>
                <a:cs typeface="Arial" charset="0"/>
              </a:rPr>
              <a:t>RG+</a:t>
            </a:r>
            <a:r>
              <a:rPr lang="el-GR" sz="3200" b="1" baseline="0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ro-RO" sz="2800" b="1" baseline="0">
                <a:solidFill>
                  <a:srgbClr val="0000FF"/>
                </a:solidFill>
              </a:rPr>
              <a:t>R</a:t>
            </a:r>
            <a:r>
              <a:rPr lang="ro-RO" sz="2800" b="1" baseline="30000">
                <a:solidFill>
                  <a:srgbClr val="0000FF"/>
                </a:solidFill>
              </a:rPr>
              <a:t>2</a:t>
            </a:r>
            <a:r>
              <a:rPr lang="ro-RO" sz="3200" b="1" baseline="0">
                <a:solidFill>
                  <a:srgbClr val="0000FF"/>
                </a:solidFill>
              </a:rPr>
              <a:t>=</a:t>
            </a:r>
            <a:r>
              <a:rPr lang="el-GR" sz="3200" b="1" baseline="0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ro-RO" sz="2800" b="1" baseline="0">
                <a:solidFill>
                  <a:srgbClr val="0000FF"/>
                </a:solidFill>
              </a:rPr>
              <a:t>R(G+R)</a:t>
            </a:r>
            <a:endParaRPr lang="el-GR" sz="2800" b="1" baseline="0">
              <a:solidFill>
                <a:srgbClr val="0000FF"/>
              </a:solidFill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181600" y="5791200"/>
            <a:ext cx="28956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3200" b="1" baseline="0">
                <a:solidFill>
                  <a:srgbClr val="FF3300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FF3300"/>
                </a:solidFill>
                <a:latin typeface="Monotype Corsiva" pitchFamily="66" charset="0"/>
              </a:rPr>
              <a:t>t</a:t>
            </a:r>
            <a:r>
              <a:rPr lang="ro-RO" sz="2400" b="1" baseline="0">
                <a:solidFill>
                  <a:srgbClr val="FF3300"/>
                </a:solidFill>
              </a:rPr>
              <a:t>=</a:t>
            </a:r>
            <a:r>
              <a:rPr lang="el-GR" sz="3200" b="1" baseline="0">
                <a:solidFill>
                  <a:srgbClr val="FF3300"/>
                </a:solidFill>
                <a:latin typeface="Monotype Corsiva" pitchFamily="66" charset="0"/>
              </a:rPr>
              <a:t>π</a:t>
            </a:r>
            <a:r>
              <a:rPr lang="en-US" sz="3200" b="1" baseline="0">
                <a:solidFill>
                  <a:srgbClr val="FF3300"/>
                </a:solidFill>
                <a:cs typeface="Arial" charset="0"/>
              </a:rPr>
              <a:t>·</a:t>
            </a:r>
            <a:r>
              <a:rPr lang="ro-RO" sz="2800" b="1" baseline="0">
                <a:solidFill>
                  <a:srgbClr val="FF3300"/>
                </a:solidFill>
                <a:cs typeface="Arial" charset="0"/>
              </a:rPr>
              <a:t>R(G+R)</a:t>
            </a:r>
            <a:endParaRPr lang="en-US" sz="2800" b="1" baseline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638800" y="44196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3200" b="1" baseline="0">
                <a:solidFill>
                  <a:srgbClr val="0000FF"/>
                </a:solidFill>
              </a:rPr>
              <a:t>=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+A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b</a:t>
            </a:r>
            <a:endParaRPr lang="en-US" sz="3200" b="1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5181600" y="35814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5181600" y="3962400"/>
            <a:ext cx="2362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 flipH="1" flipV="1">
            <a:off x="6324600" y="1905000"/>
            <a:ext cx="1219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 flipH="1">
            <a:off x="5181600" y="19050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6324600" y="19050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2" name="AutoShape 18"/>
          <p:cNvSpPr>
            <a:spLocks noChangeArrowheads="1"/>
          </p:cNvSpPr>
          <p:nvPr/>
        </p:nvSpPr>
        <p:spPr bwMode="auto">
          <a:xfrm rot="16200000">
            <a:off x="6172200" y="29718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 rot="16200000">
            <a:off x="6172200" y="29718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H="1">
            <a:off x="6324600" y="39624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5" name="Freeform 21"/>
          <p:cNvSpPr>
            <a:spLocks/>
          </p:cNvSpPr>
          <p:nvPr/>
        </p:nvSpPr>
        <p:spPr bwMode="auto">
          <a:xfrm>
            <a:off x="5181600" y="1905000"/>
            <a:ext cx="2362200" cy="2133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1488" y="1296"/>
              </a:cxn>
              <a:cxn ang="0">
                <a:pos x="720" y="1344"/>
              </a:cxn>
              <a:cxn ang="0">
                <a:pos x="0" y="1296"/>
              </a:cxn>
              <a:cxn ang="0">
                <a:pos x="720" y="0"/>
              </a:cxn>
            </a:cxnLst>
            <a:rect l="0" t="0" r="r" b="b"/>
            <a:pathLst>
              <a:path w="1488" h="1344">
                <a:moveTo>
                  <a:pt x="720" y="0"/>
                </a:moveTo>
                <a:lnTo>
                  <a:pt x="1488" y="1296"/>
                </a:lnTo>
                <a:lnTo>
                  <a:pt x="720" y="1344"/>
                </a:lnTo>
                <a:lnTo>
                  <a:pt x="0" y="1296"/>
                </a:lnTo>
                <a:lnTo>
                  <a:pt x="72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6324600" y="1676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5943600" y="3581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O</a:t>
            </a:r>
            <a:endParaRPr lang="en-US" b="1" baseline="0"/>
          </a:p>
        </p:txBody>
      </p:sp>
      <p:sp>
        <p:nvSpPr>
          <p:cNvPr id="47129" name="WordArt 25"/>
          <p:cNvSpPr>
            <a:spLocks noChangeArrowheads="1" noChangeShapeType="1" noTextEdit="1"/>
          </p:cNvSpPr>
          <p:nvPr/>
        </p:nvSpPr>
        <p:spPr bwMode="auto">
          <a:xfrm>
            <a:off x="6858000" y="3581400"/>
            <a:ext cx="1428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47130" name="WordArt 26"/>
          <p:cNvSpPr>
            <a:spLocks noChangeArrowheads="1" noChangeShapeType="1" noTextEdit="1"/>
          </p:cNvSpPr>
          <p:nvPr/>
        </p:nvSpPr>
        <p:spPr bwMode="auto">
          <a:xfrm>
            <a:off x="5562600" y="2438400"/>
            <a:ext cx="1905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4876800" y="3733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A</a:t>
            </a:r>
            <a:endParaRPr lang="en-US" sz="1800" b="1" baseline="0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7543800" y="3657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B</a:t>
            </a:r>
            <a:endParaRPr lang="en-US" sz="1800" b="1" baseline="0"/>
          </a:p>
        </p:txBody>
      </p:sp>
      <p:sp>
        <p:nvSpPr>
          <p:cNvPr id="47133" name="Freeform 29"/>
          <p:cNvSpPr>
            <a:spLocks/>
          </p:cNvSpPr>
          <p:nvPr/>
        </p:nvSpPr>
        <p:spPr bwMode="auto">
          <a:xfrm>
            <a:off x="838200" y="4191000"/>
            <a:ext cx="2362200" cy="990600"/>
          </a:xfrm>
          <a:custGeom>
            <a:avLst/>
            <a:gdLst/>
            <a:ahLst/>
            <a:cxnLst>
              <a:cxn ang="0">
                <a:pos x="384" y="960"/>
              </a:cxn>
              <a:cxn ang="0">
                <a:pos x="1104" y="960"/>
              </a:cxn>
              <a:cxn ang="0">
                <a:pos x="1488" y="480"/>
              </a:cxn>
              <a:cxn ang="0">
                <a:pos x="1104" y="0"/>
              </a:cxn>
              <a:cxn ang="0">
                <a:pos x="384" y="0"/>
              </a:cxn>
              <a:cxn ang="0">
                <a:pos x="0" y="480"/>
              </a:cxn>
              <a:cxn ang="0">
                <a:pos x="384" y="960"/>
              </a:cxn>
            </a:cxnLst>
            <a:rect l="0" t="0" r="r" b="b"/>
            <a:pathLst>
              <a:path w="1488" h="960">
                <a:moveTo>
                  <a:pt x="384" y="960"/>
                </a:moveTo>
                <a:lnTo>
                  <a:pt x="1104" y="960"/>
                </a:lnTo>
                <a:lnTo>
                  <a:pt x="1488" y="480"/>
                </a:lnTo>
                <a:lnTo>
                  <a:pt x="1104" y="0"/>
                </a:lnTo>
                <a:lnTo>
                  <a:pt x="384" y="0"/>
                </a:lnTo>
                <a:lnTo>
                  <a:pt x="0" y="480"/>
                </a:lnTo>
                <a:lnTo>
                  <a:pt x="384" y="96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1447800" y="5181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 flipV="1">
            <a:off x="2590800" y="4648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 flipH="1" flipV="1">
            <a:off x="25908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 flipH="1">
            <a:off x="1447800" y="4191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 flipH="1">
            <a:off x="8382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>
            <a:off x="838200" y="4648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flipV="1">
            <a:off x="838200" y="1905000"/>
            <a:ext cx="1143000" cy="2743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>
            <a:off x="1981200" y="1981200"/>
            <a:ext cx="609600" cy="3200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flipV="1">
            <a:off x="1447800" y="1981200"/>
            <a:ext cx="533400" cy="22098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flipV="1">
            <a:off x="1447800" y="1905000"/>
            <a:ext cx="53340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flipH="1" flipV="1">
            <a:off x="1981200" y="1981200"/>
            <a:ext cx="609600" cy="22098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flipH="1" flipV="1">
            <a:off x="1981200" y="1905000"/>
            <a:ext cx="1219200" cy="2743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>
            <a:off x="1981200" y="1981200"/>
            <a:ext cx="0" cy="27432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>
            <a:off x="1447800" y="41910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 flipH="1">
            <a:off x="1447800" y="41910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>
            <a:off x="838200" y="4648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58" name="Freeform 54"/>
          <p:cNvSpPr>
            <a:spLocks/>
          </p:cNvSpPr>
          <p:nvPr/>
        </p:nvSpPr>
        <p:spPr bwMode="auto">
          <a:xfrm>
            <a:off x="838200" y="1905000"/>
            <a:ext cx="2362200" cy="3276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1728"/>
              </a:cxn>
              <a:cxn ang="0">
                <a:pos x="384" y="2064"/>
              </a:cxn>
              <a:cxn ang="0">
                <a:pos x="1104" y="2064"/>
              </a:cxn>
              <a:cxn ang="0">
                <a:pos x="1488" y="1728"/>
              </a:cxn>
              <a:cxn ang="0">
                <a:pos x="720" y="0"/>
              </a:cxn>
            </a:cxnLst>
            <a:rect l="0" t="0" r="r" b="b"/>
            <a:pathLst>
              <a:path w="1488" h="2064">
                <a:moveTo>
                  <a:pt x="720" y="0"/>
                </a:moveTo>
                <a:lnTo>
                  <a:pt x="0" y="1728"/>
                </a:lnTo>
                <a:lnTo>
                  <a:pt x="384" y="2064"/>
                </a:lnTo>
                <a:lnTo>
                  <a:pt x="1104" y="2064"/>
                </a:lnTo>
                <a:lnTo>
                  <a:pt x="1488" y="1728"/>
                </a:lnTo>
                <a:lnTo>
                  <a:pt x="720" y="0"/>
                </a:lnTo>
                <a:close/>
              </a:path>
            </a:pathLst>
          </a:custGeom>
          <a:solidFill>
            <a:srgbClr val="FFCC99">
              <a:alpha val="53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78" name="Rectangle 74"/>
          <p:cNvSpPr>
            <a:spLocks noChangeArrowheads="1"/>
          </p:cNvSpPr>
          <p:nvPr/>
        </p:nvSpPr>
        <p:spPr bwMode="auto">
          <a:xfrm>
            <a:off x="1143000" y="304800"/>
            <a:ext cx="74676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aseline="0">
                <a:solidFill>
                  <a:srgbClr val="0000FF"/>
                </a:solidFill>
              </a:rPr>
              <a:t>6. Aria laterală(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2400" baseline="0">
                <a:solidFill>
                  <a:srgbClr val="0000FF"/>
                </a:solidFill>
              </a:rPr>
              <a:t>), aria totală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aseline="0">
                <a:solidFill>
                  <a:srgbClr val="0000FF"/>
                </a:solidFill>
              </a:rPr>
              <a:t>) şi  volumul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V</a:t>
            </a:r>
            <a:r>
              <a:rPr lang="ro-RO" sz="2400" baseline="0">
                <a:solidFill>
                  <a:srgbClr val="0000FF"/>
                </a:solidFill>
              </a:rPr>
              <a:t> )</a:t>
            </a:r>
            <a:endParaRPr lang="en-US" sz="2400" baseline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75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 autoUpdateAnimBg="0"/>
      <p:bldP spid="47110" grpId="0" animBg="1"/>
      <p:bldP spid="47111" grpId="0" animBg="1" autoUpdateAnimBg="0"/>
      <p:bldP spid="47112" grpId="0" animBg="1" autoUpdateAnimBg="0"/>
      <p:bldP spid="47113" grpId="0" animBg="1" autoUpdateAnimBg="0"/>
      <p:bldP spid="47114" grpId="0" animBg="1" autoUpdateAnimBg="0"/>
      <p:bldP spid="47115" grpId="0" animBg="1" autoUpdateAnimBg="0"/>
      <p:bldP spid="47116" grpId="0" animBg="1" autoUpdateAnimBg="0"/>
      <p:bldP spid="47178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200400" y="914400"/>
            <a:ext cx="2286000" cy="5334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="1" i="1" baseline="0">
                <a:solidFill>
                  <a:srgbClr val="6600CC"/>
                </a:solidFill>
              </a:rPr>
              <a:t> Analogie!</a:t>
            </a:r>
            <a:endParaRPr lang="en-US" sz="2400" b="1" i="1" baseline="0">
              <a:solidFill>
                <a:srgbClr val="6600CC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838200" y="1371600"/>
            <a:ext cx="2133600" cy="366713"/>
          </a:xfrm>
          <a:prstGeom prst="rect">
            <a:avLst/>
          </a:prstGeom>
          <a:solidFill>
            <a:srgbClr val="EFE7A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Piramidă regulată</a:t>
            </a:r>
            <a:endParaRPr lang="en-US" sz="1800" b="1" baseline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38" name="Freeform 10"/>
          <p:cNvSpPr>
            <a:spLocks/>
          </p:cNvSpPr>
          <p:nvPr/>
        </p:nvSpPr>
        <p:spPr bwMode="auto">
          <a:xfrm>
            <a:off x="838200" y="4191000"/>
            <a:ext cx="2362200" cy="990600"/>
          </a:xfrm>
          <a:custGeom>
            <a:avLst/>
            <a:gdLst/>
            <a:ahLst/>
            <a:cxnLst>
              <a:cxn ang="0">
                <a:pos x="384" y="960"/>
              </a:cxn>
              <a:cxn ang="0">
                <a:pos x="1104" y="960"/>
              </a:cxn>
              <a:cxn ang="0">
                <a:pos x="1488" y="480"/>
              </a:cxn>
              <a:cxn ang="0">
                <a:pos x="1104" y="0"/>
              </a:cxn>
              <a:cxn ang="0">
                <a:pos x="384" y="0"/>
              </a:cxn>
              <a:cxn ang="0">
                <a:pos x="0" y="480"/>
              </a:cxn>
              <a:cxn ang="0">
                <a:pos x="384" y="960"/>
              </a:cxn>
            </a:cxnLst>
            <a:rect l="0" t="0" r="r" b="b"/>
            <a:pathLst>
              <a:path w="1488" h="960">
                <a:moveTo>
                  <a:pt x="384" y="960"/>
                </a:moveTo>
                <a:lnTo>
                  <a:pt x="1104" y="960"/>
                </a:lnTo>
                <a:lnTo>
                  <a:pt x="1488" y="480"/>
                </a:lnTo>
                <a:lnTo>
                  <a:pt x="1104" y="0"/>
                </a:lnTo>
                <a:lnTo>
                  <a:pt x="384" y="0"/>
                </a:lnTo>
                <a:lnTo>
                  <a:pt x="0" y="480"/>
                </a:lnTo>
                <a:lnTo>
                  <a:pt x="384" y="96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447800" y="5181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2590800" y="4648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 flipV="1">
            <a:off x="25908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1447800" y="4191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38200" y="4191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838200" y="4648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838200" y="1905000"/>
            <a:ext cx="1143000" cy="2743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1981200" y="1981200"/>
            <a:ext cx="609600" cy="3200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1447800" y="1981200"/>
            <a:ext cx="533400" cy="22098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V="1">
            <a:off x="1447800" y="1905000"/>
            <a:ext cx="53340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H="1" flipV="1">
            <a:off x="1981200" y="1981200"/>
            <a:ext cx="609600" cy="22098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 flipH="1" flipV="1">
            <a:off x="1981200" y="1905000"/>
            <a:ext cx="1219200" cy="2743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1981200" y="1981200"/>
            <a:ext cx="0" cy="27432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1447800" y="41910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H="1">
            <a:off x="1447800" y="41910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838200" y="4648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5" name="Freeform 27"/>
          <p:cNvSpPr>
            <a:spLocks/>
          </p:cNvSpPr>
          <p:nvPr/>
        </p:nvSpPr>
        <p:spPr bwMode="auto">
          <a:xfrm>
            <a:off x="838200" y="1905000"/>
            <a:ext cx="2362200" cy="3276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1728"/>
              </a:cxn>
              <a:cxn ang="0">
                <a:pos x="384" y="2064"/>
              </a:cxn>
              <a:cxn ang="0">
                <a:pos x="1104" y="2064"/>
              </a:cxn>
              <a:cxn ang="0">
                <a:pos x="1488" y="1728"/>
              </a:cxn>
              <a:cxn ang="0">
                <a:pos x="720" y="0"/>
              </a:cxn>
            </a:cxnLst>
            <a:rect l="0" t="0" r="r" b="b"/>
            <a:pathLst>
              <a:path w="1488" h="2064">
                <a:moveTo>
                  <a:pt x="720" y="0"/>
                </a:moveTo>
                <a:lnTo>
                  <a:pt x="0" y="1728"/>
                </a:lnTo>
                <a:lnTo>
                  <a:pt x="384" y="2064"/>
                </a:lnTo>
                <a:lnTo>
                  <a:pt x="1104" y="2064"/>
                </a:lnTo>
                <a:lnTo>
                  <a:pt x="1488" y="1728"/>
                </a:lnTo>
                <a:lnTo>
                  <a:pt x="720" y="0"/>
                </a:lnTo>
                <a:close/>
              </a:path>
            </a:pathLst>
          </a:custGeom>
          <a:solidFill>
            <a:srgbClr val="FFCC99">
              <a:alpha val="53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H="1">
            <a:off x="4038600" y="1981200"/>
            <a:ext cx="0" cy="4495800"/>
          </a:xfrm>
          <a:prstGeom prst="line">
            <a:avLst/>
          </a:prstGeom>
          <a:noFill/>
          <a:ln w="9525">
            <a:solidFill>
              <a:srgbClr val="EFE7AF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FE7A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5715000" y="1295400"/>
            <a:ext cx="24384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 circular drept</a:t>
            </a:r>
            <a:endParaRPr lang="en-US" sz="1800" b="1" baseline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58" name="Oval 30"/>
          <p:cNvSpPr>
            <a:spLocks noChangeArrowheads="1"/>
          </p:cNvSpPr>
          <p:nvPr/>
        </p:nvSpPr>
        <p:spPr bwMode="auto">
          <a:xfrm>
            <a:off x="5181600" y="3581400"/>
            <a:ext cx="23622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5181600" y="3962400"/>
            <a:ext cx="2362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 flipH="1" flipV="1">
            <a:off x="6324600" y="1905000"/>
            <a:ext cx="1219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1" name="Line 33"/>
          <p:cNvSpPr>
            <a:spLocks noChangeShapeType="1"/>
          </p:cNvSpPr>
          <p:nvPr/>
        </p:nvSpPr>
        <p:spPr bwMode="auto">
          <a:xfrm flipH="1">
            <a:off x="5181600" y="19050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2" name="Line 34"/>
          <p:cNvSpPr>
            <a:spLocks noChangeShapeType="1"/>
          </p:cNvSpPr>
          <p:nvPr/>
        </p:nvSpPr>
        <p:spPr bwMode="auto">
          <a:xfrm>
            <a:off x="6324600" y="1905000"/>
            <a:ext cx="0" cy="2057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3" name="AutoShape 35"/>
          <p:cNvSpPr>
            <a:spLocks noChangeArrowheads="1"/>
          </p:cNvSpPr>
          <p:nvPr/>
        </p:nvSpPr>
        <p:spPr bwMode="auto">
          <a:xfrm rot="16200000">
            <a:off x="6172200" y="2971800"/>
            <a:ext cx="381000" cy="2362200"/>
          </a:xfrm>
          <a:prstGeom prst="moon">
            <a:avLst>
              <a:gd name="adj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AutoShape 36"/>
          <p:cNvSpPr>
            <a:spLocks noChangeArrowheads="1"/>
          </p:cNvSpPr>
          <p:nvPr/>
        </p:nvSpPr>
        <p:spPr bwMode="auto">
          <a:xfrm rot="16200000">
            <a:off x="6172200" y="2971800"/>
            <a:ext cx="381000" cy="2362200"/>
          </a:xfrm>
          <a:prstGeom prst="moon">
            <a:avLst>
              <a:gd name="adj" fmla="val 86144"/>
            </a:avLst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 flipH="1">
            <a:off x="6324600" y="39624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oval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6" name="Freeform 38"/>
          <p:cNvSpPr>
            <a:spLocks/>
          </p:cNvSpPr>
          <p:nvPr/>
        </p:nvSpPr>
        <p:spPr bwMode="auto">
          <a:xfrm>
            <a:off x="5181600" y="1905000"/>
            <a:ext cx="2362200" cy="2133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1488" y="1296"/>
              </a:cxn>
              <a:cxn ang="0">
                <a:pos x="720" y="1344"/>
              </a:cxn>
              <a:cxn ang="0">
                <a:pos x="0" y="1296"/>
              </a:cxn>
              <a:cxn ang="0">
                <a:pos x="720" y="0"/>
              </a:cxn>
            </a:cxnLst>
            <a:rect l="0" t="0" r="r" b="b"/>
            <a:pathLst>
              <a:path w="1488" h="1344">
                <a:moveTo>
                  <a:pt x="720" y="0"/>
                </a:moveTo>
                <a:lnTo>
                  <a:pt x="1488" y="1296"/>
                </a:lnTo>
                <a:lnTo>
                  <a:pt x="720" y="1344"/>
                </a:lnTo>
                <a:lnTo>
                  <a:pt x="0" y="1296"/>
                </a:lnTo>
                <a:lnTo>
                  <a:pt x="72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6324600" y="1676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V</a:t>
            </a:r>
            <a:endParaRPr lang="en-US" b="1" baseline="0"/>
          </a:p>
        </p:txBody>
      </p:sp>
      <p:sp>
        <p:nvSpPr>
          <p:cNvPr id="48168" name="Text Box 40"/>
          <p:cNvSpPr txBox="1">
            <a:spLocks noChangeArrowheads="1"/>
          </p:cNvSpPr>
          <p:nvPr/>
        </p:nvSpPr>
        <p:spPr bwMode="auto">
          <a:xfrm>
            <a:off x="5943600" y="3581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 baseline="0"/>
              <a:t>O</a:t>
            </a:r>
            <a:endParaRPr lang="en-US" b="1" baseline="0"/>
          </a:p>
        </p:txBody>
      </p:sp>
      <p:sp>
        <p:nvSpPr>
          <p:cNvPr id="48169" name="WordArt 41"/>
          <p:cNvSpPr>
            <a:spLocks noChangeArrowheads="1" noChangeShapeType="1" noTextEdit="1"/>
          </p:cNvSpPr>
          <p:nvPr/>
        </p:nvSpPr>
        <p:spPr bwMode="auto">
          <a:xfrm>
            <a:off x="6096000" y="2971800"/>
            <a:ext cx="1333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48170" name="WordArt 42"/>
          <p:cNvSpPr>
            <a:spLocks noChangeArrowheads="1" noChangeShapeType="1" noTextEdit="1"/>
          </p:cNvSpPr>
          <p:nvPr/>
        </p:nvSpPr>
        <p:spPr bwMode="auto">
          <a:xfrm>
            <a:off x="6858000" y="3581400"/>
            <a:ext cx="1428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4876800" y="3733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A</a:t>
            </a:r>
            <a:endParaRPr lang="en-US" sz="1800" b="1" baseline="0"/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7543800" y="3657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1800" b="1" baseline="0"/>
              <a:t>B</a:t>
            </a:r>
            <a:endParaRPr lang="en-US" sz="1800" b="1" baseline="0"/>
          </a:p>
        </p:txBody>
      </p:sp>
      <p:graphicFrame>
        <p:nvGraphicFramePr>
          <p:cNvPr id="48174" name="Object 46"/>
          <p:cNvGraphicFramePr>
            <a:graphicFrameLocks noChangeAspect="1"/>
          </p:cNvGraphicFramePr>
          <p:nvPr>
            <p:ph sz="half" idx="1"/>
          </p:nvPr>
        </p:nvGraphicFramePr>
        <p:xfrm>
          <a:off x="1524000" y="5486400"/>
          <a:ext cx="1371600" cy="838200"/>
        </p:xfrm>
        <a:graphic>
          <a:graphicData uri="http://schemas.openxmlformats.org/presentationml/2006/ole">
            <p:oleObj spid="_x0000_s48174" name="Equation" r:id="rId3" imgW="660240" imgH="406080" progId="Equation.3">
              <p:embed/>
            </p:oleObj>
          </a:graphicData>
        </a:graphic>
      </p:graphicFrame>
      <p:graphicFrame>
        <p:nvGraphicFramePr>
          <p:cNvPr id="48176" name="Object 48"/>
          <p:cNvGraphicFramePr>
            <a:graphicFrameLocks noChangeAspect="1"/>
          </p:cNvGraphicFramePr>
          <p:nvPr>
            <p:ph sz="half" idx="2"/>
          </p:nvPr>
        </p:nvGraphicFramePr>
        <p:xfrm>
          <a:off x="5257800" y="4648200"/>
          <a:ext cx="1371600" cy="762000"/>
        </p:xfrm>
        <a:graphic>
          <a:graphicData uri="http://schemas.openxmlformats.org/presentationml/2006/ole">
            <p:oleObj spid="_x0000_s48176" name="Equation" r:id="rId4" imgW="660240" imgH="406080" progId="Equation.3">
              <p:embed/>
            </p:oleObj>
          </a:graphicData>
        </a:graphic>
      </p:graphicFrame>
      <p:graphicFrame>
        <p:nvGraphicFramePr>
          <p:cNvPr id="48179" name="Object 51"/>
          <p:cNvGraphicFramePr>
            <a:graphicFrameLocks noChangeAspect="1"/>
          </p:cNvGraphicFramePr>
          <p:nvPr/>
        </p:nvGraphicFramePr>
        <p:xfrm>
          <a:off x="5165725" y="5551488"/>
          <a:ext cx="1555750" cy="785812"/>
        </p:xfrm>
        <a:graphic>
          <a:graphicData uri="http://schemas.openxmlformats.org/presentationml/2006/ole">
            <p:oleObj spid="_x0000_s48179" name="Equation" r:id="rId5" imgW="749160" imgH="419040" progId="Equation.3">
              <p:embed/>
            </p:oleObj>
          </a:graphicData>
        </a:graphic>
      </p:graphicFrame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1143000" y="304800"/>
            <a:ext cx="74676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o-RO" sz="2400" baseline="0">
                <a:solidFill>
                  <a:srgbClr val="0000FF"/>
                </a:solidFill>
              </a:rPr>
              <a:t>6. Aria laterală(</a:t>
            </a:r>
            <a:r>
              <a:rPr lang="ro-RO" sz="3200" b="1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2400" baseline="0">
                <a:solidFill>
                  <a:srgbClr val="0000FF"/>
                </a:solidFill>
              </a:rPr>
              <a:t>), aria totală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aseline="0">
                <a:solidFill>
                  <a:srgbClr val="0000FF"/>
                </a:solidFill>
              </a:rPr>
              <a:t>) şi  volumul (</a:t>
            </a:r>
            <a:r>
              <a:rPr lang="ro-RO" sz="3200" baseline="0">
                <a:solidFill>
                  <a:srgbClr val="0000FF"/>
                </a:solidFill>
                <a:latin typeface="Monotype Corsiva" pitchFamily="66" charset="0"/>
              </a:rPr>
              <a:t>V</a:t>
            </a:r>
            <a:r>
              <a:rPr lang="ro-RO" sz="2400" baseline="0">
                <a:solidFill>
                  <a:srgbClr val="0000FF"/>
                </a:solidFill>
              </a:rPr>
              <a:t> )</a:t>
            </a:r>
            <a:endParaRPr lang="en-US" sz="2400" baseline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2057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o-RO" b="1" baseline="0">
                <a:solidFill>
                  <a:srgbClr val="0000FF"/>
                </a:solidFill>
                <a:latin typeface="Times New Roman" pitchFamily="18" charset="0"/>
              </a:rPr>
              <a:t>7. PROBLEME</a:t>
            </a:r>
            <a:endParaRPr lang="en-US" b="1" baseline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83820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o-RO" sz="2800" b="1">
                <a:solidFill>
                  <a:srgbClr val="0000FF"/>
                </a:solidFill>
              </a:rPr>
              <a:t>Problema 1</a:t>
            </a:r>
            <a:r>
              <a:rPr lang="ro-RO" sz="2800">
                <a:solidFill>
                  <a:srgbClr val="0000FF"/>
                </a:solidFill>
              </a:rPr>
              <a:t>. </a:t>
            </a:r>
            <a:r>
              <a:rPr lang="ro-RO" sz="2800" b="1">
                <a:solidFill>
                  <a:srgbClr val="0000FF"/>
                </a:solidFill>
              </a:rPr>
              <a:t>Secţiunea axială a unui con este un triunghi dreptunghic </a:t>
            </a:r>
          </a:p>
          <a:p>
            <a:pPr algn="just"/>
            <a:r>
              <a:rPr lang="ro-RO" sz="2800" b="1">
                <a:solidFill>
                  <a:srgbClr val="0000FF"/>
                </a:solidFill>
              </a:rPr>
              <a:t>cu ipotenuza de 8cm. Calculaţi aria laterală şi volumul conului.</a:t>
            </a:r>
          </a:p>
          <a:p>
            <a:pPr algn="just"/>
            <a:endParaRPr lang="ro-RO" sz="2800" b="1">
              <a:solidFill>
                <a:srgbClr val="0000FF"/>
              </a:solidFill>
            </a:endParaRPr>
          </a:p>
          <a:p>
            <a:pPr algn="just"/>
            <a:r>
              <a:rPr lang="ro-RO" sz="2800" b="1">
                <a:solidFill>
                  <a:srgbClr val="0000FF"/>
                </a:solidFill>
              </a:rPr>
              <a:t>Problema 2. Secţiunea axială a unui con este un triungi isoscel cu un </a:t>
            </a:r>
          </a:p>
          <a:p>
            <a:pPr algn="just"/>
            <a:r>
              <a:rPr lang="ro-RO" sz="2800" b="1">
                <a:solidFill>
                  <a:srgbClr val="0000FF"/>
                </a:solidFill>
              </a:rPr>
              <a:t>unghi de 60</a:t>
            </a:r>
            <a:r>
              <a:rPr lang="en-US" sz="2800" b="1">
                <a:solidFill>
                  <a:srgbClr val="0000FF"/>
                </a:solidFill>
              </a:rPr>
              <a:t>°</a:t>
            </a:r>
            <a:r>
              <a:rPr lang="ro-RO" sz="2800" b="1">
                <a:solidFill>
                  <a:srgbClr val="0000FF"/>
                </a:solidFill>
              </a:rPr>
              <a:t>  şi o latură de 12cm. Aflaţi aria totală şi volumul conului.</a:t>
            </a:r>
          </a:p>
          <a:p>
            <a:pPr algn="just"/>
            <a:endParaRPr lang="ro-RO" sz="2800" b="1">
              <a:solidFill>
                <a:srgbClr val="0000FF"/>
              </a:solidFill>
            </a:endParaRPr>
          </a:p>
          <a:p>
            <a:pPr algn="just"/>
            <a:r>
              <a:rPr lang="ro-RO" sz="2800" b="1">
                <a:solidFill>
                  <a:srgbClr val="0000FF"/>
                </a:solidFill>
              </a:rPr>
              <a:t>Problema 3. Desfăşurarea suprafeţei laterale a unui con este un sector</a:t>
            </a:r>
          </a:p>
          <a:p>
            <a:pPr algn="just"/>
            <a:r>
              <a:rPr lang="ro-RO" sz="2800" b="1">
                <a:solidFill>
                  <a:srgbClr val="0000FF"/>
                </a:solidFill>
              </a:rPr>
              <a:t> de disc cu raza de 12 cm şi un unghi de 120</a:t>
            </a:r>
            <a:r>
              <a:rPr lang="en-US" sz="2800" b="1">
                <a:solidFill>
                  <a:srgbClr val="0000FF"/>
                </a:solidFill>
              </a:rPr>
              <a:t>°</a:t>
            </a:r>
            <a:r>
              <a:rPr lang="ro-RO" sz="2800" b="1">
                <a:solidFill>
                  <a:srgbClr val="0000FF"/>
                </a:solidFill>
              </a:rPr>
              <a:t>. Aflaţi aria totală şi volumul  conului.</a:t>
            </a:r>
            <a:endParaRPr lang="en-US" sz="2800" b="1">
              <a:solidFill>
                <a:srgbClr val="0000FF"/>
              </a:solidFill>
            </a:endParaRPr>
          </a:p>
          <a:p>
            <a:pPr algn="just"/>
            <a:r>
              <a:rPr lang="ro-RO" sz="2800" b="1"/>
              <a:t>   </a:t>
            </a:r>
            <a:r>
              <a:rPr lang="ro-RO" sz="2800" i="1"/>
              <a:t>Indicaţie: Pentru un sector de disc de centru O şi rază r, măsura unghiului la centru este</a:t>
            </a:r>
            <a:r>
              <a:rPr lang="ro-RO" sz="2800" b="1" i="1"/>
              <a:t> </a:t>
            </a:r>
          </a:p>
          <a:p>
            <a:pPr algn="just"/>
            <a:r>
              <a:rPr lang="ro-RO" sz="2800" b="1" i="1"/>
              <a:t>    </a:t>
            </a:r>
            <a:endParaRPr lang="en-US" sz="2800" b="1"/>
          </a:p>
          <a:p>
            <a:pPr algn="just">
              <a:spcBef>
                <a:spcPct val="50000"/>
              </a:spcBef>
            </a:pPr>
            <a:endParaRPr lang="en-US" sz="2800"/>
          </a:p>
        </p:txBody>
      </p:sp>
      <p:graphicFrame>
        <p:nvGraphicFramePr>
          <p:cNvPr id="51209" name="Object 9"/>
          <p:cNvGraphicFramePr>
            <a:graphicFrameLocks noChangeAspect="1"/>
          </p:cNvGraphicFramePr>
          <p:nvPr>
            <p:ph/>
          </p:nvPr>
        </p:nvGraphicFramePr>
        <p:xfrm>
          <a:off x="3187700" y="4038600"/>
          <a:ext cx="1778000" cy="762000"/>
        </p:xfrm>
        <a:graphic>
          <a:graphicData uri="http://schemas.openxmlformats.org/presentationml/2006/ole">
            <p:oleObj spid="_x0000_s51209" name="Equation" r:id="rId3" imgW="977760" imgH="419040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75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 autoUpdateAnimBg="0"/>
      <p:bldP spid="5120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2895600" y="2133600"/>
            <a:ext cx="2895600" cy="320040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9" name="Freeform 43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81" name="Freeform 65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02" name="Line 86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0" name="Rectangle 94"/>
          <p:cNvSpPr>
            <a:spLocks noChangeArrowheads="1"/>
          </p:cNvSpPr>
          <p:nvPr/>
        </p:nvSpPr>
        <p:spPr bwMode="auto">
          <a:xfrm>
            <a:off x="6400800" y="5867400"/>
            <a:ext cx="19050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...se roteşte....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343400" y="6858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V="1">
            <a:off x="3200400" y="5029200"/>
            <a:ext cx="2133600" cy="609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3200400" y="2133600"/>
            <a:ext cx="1143000" cy="3505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4343400" y="2133600"/>
            <a:ext cx="990600" cy="2895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5" name="Freeform 31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6" name="Freeform 32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Freeform 35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0" name="Freeform 36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7" name="Line 53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8" name="Line 54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3962400" y="4876800"/>
            <a:ext cx="685800" cy="9144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3962400" y="2133600"/>
            <a:ext cx="381000" cy="3657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343400" y="2133600"/>
            <a:ext cx="304800" cy="2743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0" name="Freeform 32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1" name="Freeform 33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3" name="Freeform 35"/>
          <p:cNvSpPr>
            <a:spLocks/>
          </p:cNvSpPr>
          <p:nvPr/>
        </p:nvSpPr>
        <p:spPr bwMode="auto">
          <a:xfrm>
            <a:off x="3200400" y="2133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 flipV="1">
            <a:off x="4038600" y="4876800"/>
            <a:ext cx="685800" cy="9144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343400" y="2133600"/>
            <a:ext cx="381000" cy="3657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4038600" y="2133600"/>
            <a:ext cx="304800" cy="2743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4" name="Freeform 32"/>
          <p:cNvSpPr>
            <a:spLocks/>
          </p:cNvSpPr>
          <p:nvPr/>
        </p:nvSpPr>
        <p:spPr bwMode="auto">
          <a:xfrm>
            <a:off x="3200400" y="2133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5" name="Freeform 33"/>
          <p:cNvSpPr>
            <a:spLocks/>
          </p:cNvSpPr>
          <p:nvPr/>
        </p:nvSpPr>
        <p:spPr bwMode="auto">
          <a:xfrm>
            <a:off x="3962400" y="21336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3962400" y="21336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4343400" y="2133600"/>
            <a:ext cx="1066800" cy="35052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3200400" y="5029200"/>
            <a:ext cx="2286000" cy="609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H="1">
            <a:off x="3200400" y="2133600"/>
            <a:ext cx="1143000" cy="28956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1" name="Freeform 35"/>
          <p:cNvSpPr>
            <a:spLocks/>
          </p:cNvSpPr>
          <p:nvPr/>
        </p:nvSpPr>
        <p:spPr bwMode="auto">
          <a:xfrm>
            <a:off x="3200400" y="21336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2" name="Freeform 36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4" name="Freeform 38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5" name="Freeform 39"/>
          <p:cNvSpPr>
            <a:spLocks/>
          </p:cNvSpPr>
          <p:nvPr/>
        </p:nvSpPr>
        <p:spPr bwMode="auto">
          <a:xfrm>
            <a:off x="3200400" y="2133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7" name="Freeform 41"/>
          <p:cNvSpPr>
            <a:spLocks/>
          </p:cNvSpPr>
          <p:nvPr/>
        </p:nvSpPr>
        <p:spPr bwMode="auto">
          <a:xfrm>
            <a:off x="4343400" y="21336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3" name="Line 47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7620000" y="6019800"/>
            <a:ext cx="9144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....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895600" y="4876800"/>
            <a:ext cx="2895600" cy="9144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04800" y="2133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4343400" y="2133600"/>
            <a:ext cx="990600" cy="2895600"/>
          </a:xfrm>
          <a:custGeom>
            <a:avLst/>
            <a:gdLst/>
            <a:ahLst/>
            <a:cxnLst>
              <a:cxn ang="0">
                <a:pos x="624" y="1824"/>
              </a:cxn>
              <a:cxn ang="0">
                <a:pos x="528" y="1776"/>
              </a:cxn>
              <a:cxn ang="0">
                <a:pos x="288" y="1728"/>
              </a:cxn>
              <a:cxn ang="0">
                <a:pos x="192" y="1728"/>
              </a:cxn>
              <a:cxn ang="0">
                <a:pos x="0" y="0"/>
              </a:cxn>
              <a:cxn ang="0">
                <a:pos x="624" y="1824"/>
              </a:cxn>
            </a:cxnLst>
            <a:rect l="0" t="0" r="r" b="b"/>
            <a:pathLst>
              <a:path w="624" h="1824">
                <a:moveTo>
                  <a:pt x="624" y="1824"/>
                </a:moveTo>
                <a:lnTo>
                  <a:pt x="528" y="1776"/>
                </a:lnTo>
                <a:lnTo>
                  <a:pt x="288" y="1728"/>
                </a:lnTo>
                <a:lnTo>
                  <a:pt x="192" y="1728"/>
                </a:lnTo>
                <a:lnTo>
                  <a:pt x="0" y="0"/>
                </a:lnTo>
                <a:lnTo>
                  <a:pt x="624" y="1824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4343400" y="2133600"/>
            <a:ext cx="1447800" cy="3200400"/>
          </a:xfrm>
          <a:custGeom>
            <a:avLst/>
            <a:gdLst/>
            <a:ahLst/>
            <a:cxnLst>
              <a:cxn ang="0">
                <a:pos x="912" y="2016"/>
              </a:cxn>
              <a:cxn ang="0">
                <a:pos x="0" y="0"/>
              </a:cxn>
              <a:cxn ang="0">
                <a:pos x="624" y="1824"/>
              </a:cxn>
              <a:cxn ang="0">
                <a:pos x="749" y="1848"/>
              </a:cxn>
              <a:cxn ang="0">
                <a:pos x="864" y="1920"/>
              </a:cxn>
              <a:cxn ang="0">
                <a:pos x="912" y="2016"/>
              </a:cxn>
            </a:cxnLst>
            <a:rect l="0" t="0" r="r" b="b"/>
            <a:pathLst>
              <a:path w="912" h="2016">
                <a:moveTo>
                  <a:pt x="912" y="2016"/>
                </a:moveTo>
                <a:lnTo>
                  <a:pt x="0" y="0"/>
                </a:lnTo>
                <a:lnTo>
                  <a:pt x="624" y="1824"/>
                </a:lnTo>
                <a:cubicBezTo>
                  <a:pt x="737" y="1839"/>
                  <a:pt x="698" y="1821"/>
                  <a:pt x="749" y="1848"/>
                </a:cubicBezTo>
                <a:lnTo>
                  <a:pt x="864" y="1920"/>
                </a:lnTo>
                <a:lnTo>
                  <a:pt x="912" y="2016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4343400" y="2133600"/>
            <a:ext cx="1447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2" y="2016"/>
              </a:cxn>
              <a:cxn ang="0">
                <a:pos x="864" y="2112"/>
              </a:cxn>
              <a:cxn ang="0">
                <a:pos x="768" y="2160"/>
              </a:cxn>
              <a:cxn ang="0">
                <a:pos x="672" y="2208"/>
              </a:cxn>
              <a:cxn ang="0">
                <a:pos x="0" y="0"/>
              </a:cxn>
            </a:cxnLst>
            <a:rect l="0" t="0" r="r" b="b"/>
            <a:pathLst>
              <a:path w="912" h="2208">
                <a:moveTo>
                  <a:pt x="0" y="0"/>
                </a:moveTo>
                <a:lnTo>
                  <a:pt x="912" y="2016"/>
                </a:lnTo>
                <a:lnTo>
                  <a:pt x="864" y="2112"/>
                </a:lnTo>
                <a:lnTo>
                  <a:pt x="768" y="2160"/>
                </a:lnTo>
                <a:lnTo>
                  <a:pt x="672" y="2208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4038600" y="2133600"/>
            <a:ext cx="609600" cy="2743200"/>
          </a:xfrm>
          <a:custGeom>
            <a:avLst/>
            <a:gdLst/>
            <a:ahLst/>
            <a:cxnLst>
              <a:cxn ang="0">
                <a:pos x="384" y="1728"/>
              </a:cxn>
              <a:cxn ang="0">
                <a:pos x="192" y="1728"/>
              </a:cxn>
              <a:cxn ang="0">
                <a:pos x="0" y="1728"/>
              </a:cxn>
              <a:cxn ang="0">
                <a:pos x="192" y="0"/>
              </a:cxn>
              <a:cxn ang="0">
                <a:pos x="384" y="1728"/>
              </a:cxn>
            </a:cxnLst>
            <a:rect l="0" t="0" r="r" b="b"/>
            <a:pathLst>
              <a:path w="384" h="1728">
                <a:moveTo>
                  <a:pt x="384" y="1728"/>
                </a:moveTo>
                <a:lnTo>
                  <a:pt x="192" y="1728"/>
                </a:lnTo>
                <a:lnTo>
                  <a:pt x="0" y="1728"/>
                </a:lnTo>
                <a:lnTo>
                  <a:pt x="192" y="0"/>
                </a:lnTo>
                <a:lnTo>
                  <a:pt x="384" y="1728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3962400" y="2133600"/>
            <a:ext cx="762000" cy="36576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304"/>
              </a:cxn>
              <a:cxn ang="0">
                <a:pos x="480" y="2304"/>
              </a:cxn>
              <a:cxn ang="0">
                <a:pos x="240" y="0"/>
              </a:cxn>
            </a:cxnLst>
            <a:rect l="0" t="0" r="r" b="b"/>
            <a:pathLst>
              <a:path w="480" h="2304">
                <a:moveTo>
                  <a:pt x="240" y="0"/>
                </a:moveTo>
                <a:lnTo>
                  <a:pt x="0" y="2304"/>
                </a:lnTo>
                <a:lnTo>
                  <a:pt x="480" y="2304"/>
                </a:lnTo>
                <a:lnTo>
                  <a:pt x="24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343400" y="2133600"/>
            <a:ext cx="1447800" cy="32004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895600" y="5334000"/>
            <a:ext cx="28956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2895600" y="2133600"/>
            <a:ext cx="1447800" cy="32004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Freeform 15"/>
          <p:cNvSpPr>
            <a:spLocks/>
          </p:cNvSpPr>
          <p:nvPr/>
        </p:nvSpPr>
        <p:spPr bwMode="auto">
          <a:xfrm>
            <a:off x="3200400" y="2133600"/>
            <a:ext cx="1143000" cy="2895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528" y="1728"/>
              </a:cxn>
              <a:cxn ang="0">
                <a:pos x="240" y="1776"/>
              </a:cxn>
              <a:cxn ang="0">
                <a:pos x="0" y="1824"/>
              </a:cxn>
              <a:cxn ang="0">
                <a:pos x="720" y="0"/>
              </a:cxn>
            </a:cxnLst>
            <a:rect l="0" t="0" r="r" b="b"/>
            <a:pathLst>
              <a:path w="720" h="1824">
                <a:moveTo>
                  <a:pt x="720" y="0"/>
                </a:moveTo>
                <a:lnTo>
                  <a:pt x="528" y="1728"/>
                </a:lnTo>
                <a:lnTo>
                  <a:pt x="240" y="1776"/>
                </a:lnTo>
                <a:lnTo>
                  <a:pt x="0" y="182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Freeform 16"/>
          <p:cNvSpPr>
            <a:spLocks/>
          </p:cNvSpPr>
          <p:nvPr/>
        </p:nvSpPr>
        <p:spPr bwMode="auto">
          <a:xfrm>
            <a:off x="2895600" y="2133600"/>
            <a:ext cx="1447800" cy="3124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192" y="1824"/>
              </a:cxn>
              <a:cxn ang="0">
                <a:pos x="96" y="1872"/>
              </a:cxn>
              <a:cxn ang="0">
                <a:pos x="0" y="1968"/>
              </a:cxn>
              <a:cxn ang="0">
                <a:pos x="912" y="0"/>
              </a:cxn>
            </a:cxnLst>
            <a:rect l="0" t="0" r="r" b="b"/>
            <a:pathLst>
              <a:path w="912" h="1968">
                <a:moveTo>
                  <a:pt x="912" y="0"/>
                </a:moveTo>
                <a:lnTo>
                  <a:pt x="192" y="1824"/>
                </a:lnTo>
                <a:lnTo>
                  <a:pt x="96" y="1872"/>
                </a:lnTo>
                <a:lnTo>
                  <a:pt x="0" y="196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2895600" y="2133600"/>
            <a:ext cx="1447800" cy="3505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2016"/>
              </a:cxn>
              <a:cxn ang="0">
                <a:pos x="48" y="2112"/>
              </a:cxn>
              <a:cxn ang="0">
                <a:pos x="192" y="2208"/>
              </a:cxn>
              <a:cxn ang="0">
                <a:pos x="912" y="0"/>
              </a:cxn>
            </a:cxnLst>
            <a:rect l="0" t="0" r="r" b="b"/>
            <a:pathLst>
              <a:path w="912" h="2208">
                <a:moveTo>
                  <a:pt x="912" y="0"/>
                </a:moveTo>
                <a:lnTo>
                  <a:pt x="0" y="2016"/>
                </a:lnTo>
                <a:lnTo>
                  <a:pt x="48" y="2112"/>
                </a:lnTo>
                <a:lnTo>
                  <a:pt x="192" y="2208"/>
                </a:lnTo>
                <a:lnTo>
                  <a:pt x="912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3200400" y="2133600"/>
            <a:ext cx="1143000" cy="36576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2208"/>
              </a:cxn>
              <a:cxn ang="0">
                <a:pos x="240" y="2256"/>
              </a:cxn>
              <a:cxn ang="0">
                <a:pos x="480" y="2304"/>
              </a:cxn>
              <a:cxn ang="0">
                <a:pos x="720" y="0"/>
              </a:cxn>
            </a:cxnLst>
            <a:rect l="0" t="0" r="r" b="b"/>
            <a:pathLst>
              <a:path w="720" h="2304">
                <a:moveTo>
                  <a:pt x="720" y="0"/>
                </a:moveTo>
                <a:lnTo>
                  <a:pt x="0" y="2208"/>
                </a:lnTo>
                <a:lnTo>
                  <a:pt x="240" y="2256"/>
                </a:lnTo>
                <a:lnTo>
                  <a:pt x="480" y="2304"/>
                </a:lnTo>
                <a:lnTo>
                  <a:pt x="72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4343400" y="2133600"/>
            <a:ext cx="1066800" cy="365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2208"/>
              </a:cxn>
              <a:cxn ang="0">
                <a:pos x="480" y="2256"/>
              </a:cxn>
              <a:cxn ang="0">
                <a:pos x="240" y="2304"/>
              </a:cxn>
              <a:cxn ang="0">
                <a:pos x="0" y="0"/>
              </a:cxn>
            </a:cxnLst>
            <a:rect l="0" t="0" r="r" b="b"/>
            <a:pathLst>
              <a:path w="672" h="2304">
                <a:moveTo>
                  <a:pt x="0" y="0"/>
                </a:moveTo>
                <a:lnTo>
                  <a:pt x="672" y="2208"/>
                </a:lnTo>
                <a:lnTo>
                  <a:pt x="480" y="2256"/>
                </a:lnTo>
                <a:lnTo>
                  <a:pt x="240" y="2304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4343400" y="9906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381000" y="5334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914400" y="685800"/>
            <a:ext cx="13716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 şi gata!</a:t>
            </a:r>
            <a:endParaRPr lang="en-US" b="1" baseline="0">
              <a:solidFill>
                <a:srgbClr val="FF3300"/>
              </a:solidFill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6629400" y="5867400"/>
            <a:ext cx="1905000" cy="609600"/>
          </a:xfrm>
          <a:prstGeom prst="rect">
            <a:avLst/>
          </a:prstGeom>
          <a:solidFill>
            <a:srgbClr val="FAF8A6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o-RO" b="1" baseline="0">
                <a:solidFill>
                  <a:srgbClr val="FF3300"/>
                </a:solidFill>
              </a:rPr>
              <a:t>... sau nu?</a:t>
            </a:r>
            <a:endParaRPr lang="en-US" b="1" baseline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animBg="1" autoUpdateAnimBg="0"/>
    </p:bldLst>
  </p:timing>
</p:sld>
</file>

<file path=ppt/theme/theme1.xml><?xml version="1.0" encoding="utf-8"?>
<a:theme xmlns:a="http://schemas.openxmlformats.org/drawingml/2006/main" name="conulcirculardre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conulcirculardrept</Template>
  <TotalTime>0</TotalTime>
  <Words>624</Words>
  <Application>Microsoft PowerPoint</Application>
  <PresentationFormat>On-screen Show (4:3)</PresentationFormat>
  <Paragraphs>214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Times New Roman</vt:lpstr>
      <vt:lpstr>Monotype Corsiva</vt:lpstr>
      <vt:lpstr>conulcirculardrept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</cp:revision>
  <cp:lastPrinted>1601-01-01T00:00:00Z</cp:lastPrinted>
  <dcterms:created xsi:type="dcterms:W3CDTF">2020-03-25T09:02:29Z</dcterms:created>
  <dcterms:modified xsi:type="dcterms:W3CDTF">2020-03-25T09:03:24Z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