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o-R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00"/>
    <a:srgbClr val="FFFFFF"/>
    <a:srgbClr val="CC9900"/>
    <a:srgbClr val="FF3300"/>
    <a:srgbClr val="000099"/>
    <a:srgbClr val="0000FF"/>
    <a:srgbClr val="CCEC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740" autoAdjust="0"/>
  </p:normalViewPr>
  <p:slideViewPr>
    <p:cSldViewPr>
      <p:cViewPr varScale="1">
        <p:scale>
          <a:sx n="51" d="100"/>
          <a:sy n="51" d="100"/>
        </p:scale>
        <p:origin x="-135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75235-43BC-48FC-8D78-F8AA2DDC452A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3277A-E7DF-4659-8746-5B86898FC44B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D5906-74E3-47BC-BFEC-2113862B725D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46C57-CBA4-4042-9CAC-DE71F4AB6641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51D15-B084-4900-97D3-BBD4B7F16132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C29A8-ADE1-4427-A50B-CA7B0EE1959A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79D62-E182-4EF0-B2DF-CDA4A730A38D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7F107-20D0-43F6-8FC3-B75E27391215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F803E-C955-43F1-BAD6-B78299FE8E63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46E81-C3A7-4F5E-B990-70FF71591E70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F0E7C-8653-43C6-A733-9E4517B0113C}" type="slidenum">
              <a:rPr lang="ro-RO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100000">
              <a:srgbClr val="FFFF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o-RO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o-R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o-R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6C1955-0424-4688-B232-845F7BD29CB0}" type="slidenum">
              <a:rPr lang="ro-RO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200400"/>
            <a:ext cx="7391400" cy="3114675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</p:pic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609600" y="1828800"/>
            <a:ext cx="8153400" cy="1295400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6500"/>
                <a:gd name="adj2" fmla="val 0"/>
              </a:avLst>
            </a:prstTxWarp>
            <a:scene3d>
              <a:camera prst="legacyObliqueTopLeft"/>
              <a:lightRig rig="legacyFlat3" dir="t"/>
            </a:scene3d>
            <a:sp3d extrusionH="430200" prstMaterial="legacyMatte">
              <a:extrusionClr>
                <a:srgbClr val="3399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50000">
                      <a:srgbClr val="FF8200"/>
                    </a:gs>
                    <a:gs pos="100000">
                      <a:srgbClr val="3399FF"/>
                    </a:gs>
                  </a:gsLst>
                  <a:lin ang="5400000" scaled="1"/>
                </a:gradFill>
                <a:latin typeface="Arial Narrow"/>
              </a:rPr>
              <a:t>CORPURI   ROTUNDE</a:t>
            </a: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1295400" y="0"/>
            <a:ext cx="7162800" cy="16002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rgbClr val="3366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E9EFF"/>
                    </a:gs>
                    <a:gs pos="20000">
                      <a:srgbClr val="85C2FF"/>
                    </a:gs>
                    <a:gs pos="35000">
                      <a:srgbClr val="C4D6EB"/>
                    </a:gs>
                    <a:gs pos="50000">
                      <a:srgbClr val="FFEBFA"/>
                    </a:gs>
                    <a:gs pos="65000">
                      <a:srgbClr val="C4D6EB"/>
                    </a:gs>
                    <a:gs pos="80001">
                      <a:srgbClr val="85C2FF"/>
                    </a:gs>
                    <a:gs pos="100000">
                      <a:srgbClr val="5E9EFF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UNITATEA DE ÎNVAŢARE: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62000" y="533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II.2 SECŢIUNI ÎN CILINDRUL CIRCULAR DREPT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62000" y="1219200"/>
            <a:ext cx="5715000" cy="381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SECŢIUNI PARALELE CU BAZELE!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13328" name="AutoShape 16"/>
          <p:cNvSpPr>
            <a:spLocks noChangeArrowheads="1"/>
          </p:cNvSpPr>
          <p:nvPr/>
        </p:nvSpPr>
        <p:spPr bwMode="auto">
          <a:xfrm>
            <a:off x="1828800" y="4038600"/>
            <a:ext cx="1143000" cy="1371600"/>
          </a:xfrm>
          <a:prstGeom prst="can">
            <a:avLst>
              <a:gd name="adj" fmla="val 20833"/>
            </a:avLst>
          </a:prstGeom>
          <a:solidFill>
            <a:srgbClr val="3366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>
            <a:off x="1828800" y="2514600"/>
            <a:ext cx="1143000" cy="914400"/>
          </a:xfrm>
          <a:prstGeom prst="can">
            <a:avLst>
              <a:gd name="adj" fmla="val 25000"/>
            </a:avLst>
          </a:prstGeom>
          <a:solidFill>
            <a:srgbClr val="3366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685800" y="3505200"/>
            <a:ext cx="3429000" cy="457200"/>
          </a:xfrm>
          <a:prstGeom prst="parallelogram">
            <a:avLst>
              <a:gd name="adj" fmla="val 187500"/>
            </a:avLst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>
                  <a:alpha val="20000"/>
                </a:srgbClr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4191000" y="2362200"/>
            <a:ext cx="4572000" cy="3429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dist"/>
            <a:r>
              <a:rPr lang="ro-RO">
                <a:solidFill>
                  <a:srgbClr val="000000"/>
                </a:solidFill>
              </a:rPr>
              <a:t>      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Prin secţionarea unui </a:t>
            </a:r>
            <a:endParaRPr lang="ro-RO" sz="2800" b="1">
              <a:solidFill>
                <a:srgbClr val="0000FF"/>
              </a:solidFill>
              <a:latin typeface="Times New Roman" pitchFamily="18" charset="0"/>
            </a:endParaRP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cilindru circular drept cu </a:t>
            </a:r>
            <a:endParaRPr lang="ro-RO" sz="2800" b="1">
              <a:solidFill>
                <a:srgbClr val="0000FF"/>
              </a:solidFill>
              <a:latin typeface="Times New Roman" pitchFamily="18" charset="0"/>
            </a:endParaRP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un plan paralel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 bazele</a:t>
            </a:r>
            <a:endParaRPr lang="ro-RO" sz="2800" b="1">
              <a:solidFill>
                <a:srgbClr val="0000FF"/>
              </a:solidFill>
              <a:latin typeface="Times New Roman" pitchFamily="18" charset="0"/>
            </a:endParaRP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 obţin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,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doi cilindri </a:t>
            </a:r>
            <a:endParaRPr lang="ro-RO" sz="2800" b="1">
              <a:solidFill>
                <a:srgbClr val="0000FF"/>
              </a:solidFill>
              <a:latin typeface="Times New Roman" pitchFamily="18" charset="0"/>
            </a:endParaRP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circulari drepţi având 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bazele congruente </a:t>
            </a:r>
            <a:endParaRPr lang="ro-RO" sz="2800" b="1">
              <a:solidFill>
                <a:srgbClr val="0000FF"/>
              </a:solidFill>
              <a:latin typeface="Times New Roman" pitchFamily="18" charset="0"/>
            </a:endParaRP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 bazele cilindrului iniţial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533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II.2 SECŢIUNI ÎN CILINDRUL CIRCULAR DREPT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762000" y="1219200"/>
            <a:ext cx="4038600" cy="381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SECŢIUNEA AXIALĂ!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14530" name="AutoShape 194"/>
          <p:cNvSpPr>
            <a:spLocks noChangeArrowheads="1"/>
          </p:cNvSpPr>
          <p:nvPr/>
        </p:nvSpPr>
        <p:spPr bwMode="auto">
          <a:xfrm>
            <a:off x="5257800" y="2438400"/>
            <a:ext cx="2590800" cy="3962400"/>
          </a:xfrm>
          <a:prstGeom prst="can">
            <a:avLst>
              <a:gd name="adj" fmla="val 47001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38" name="Line 202"/>
          <p:cNvSpPr>
            <a:spLocks noChangeShapeType="1"/>
          </p:cNvSpPr>
          <p:nvPr/>
        </p:nvSpPr>
        <p:spPr bwMode="auto">
          <a:xfrm>
            <a:off x="5257800" y="3048000"/>
            <a:ext cx="2590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39" name="Line 203"/>
          <p:cNvSpPr>
            <a:spLocks noChangeShapeType="1"/>
          </p:cNvSpPr>
          <p:nvPr/>
        </p:nvSpPr>
        <p:spPr bwMode="auto">
          <a:xfrm flipH="1">
            <a:off x="6553200" y="30480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540" name="Rectangle 204"/>
          <p:cNvSpPr>
            <a:spLocks noChangeArrowheads="1"/>
          </p:cNvSpPr>
          <p:nvPr/>
        </p:nvSpPr>
        <p:spPr bwMode="auto">
          <a:xfrm>
            <a:off x="1219200" y="2743200"/>
            <a:ext cx="3733800" cy="3352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62000" y="533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II.2 SECŢIUNI ÎN CILINDRUL CIRCULAR DREPT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62000" y="1219200"/>
            <a:ext cx="4038600" cy="381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SECŢIUNEA AXIALĂ!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4572000" y="2743200"/>
            <a:ext cx="3733800" cy="3352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AutoShape 46"/>
          <p:cNvSpPr>
            <a:spLocks noChangeArrowheads="1"/>
          </p:cNvSpPr>
          <p:nvPr/>
        </p:nvSpPr>
        <p:spPr bwMode="auto">
          <a:xfrm>
            <a:off x="5257800" y="2438400"/>
            <a:ext cx="2590800" cy="3962400"/>
          </a:xfrm>
          <a:prstGeom prst="can">
            <a:avLst>
              <a:gd name="adj" fmla="val 47001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4648200" y="2743200"/>
            <a:ext cx="3581400" cy="304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Line 48"/>
          <p:cNvSpPr>
            <a:spLocks noChangeShapeType="1"/>
          </p:cNvSpPr>
          <p:nvPr/>
        </p:nvSpPr>
        <p:spPr bwMode="auto">
          <a:xfrm>
            <a:off x="4572000" y="2743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09" name="Line 49"/>
          <p:cNvSpPr>
            <a:spLocks noChangeShapeType="1"/>
          </p:cNvSpPr>
          <p:nvPr/>
        </p:nvSpPr>
        <p:spPr bwMode="auto">
          <a:xfrm>
            <a:off x="5257800" y="3048000"/>
            <a:ext cx="2590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 flipH="1">
            <a:off x="6553200" y="30480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762000" y="1219200"/>
            <a:ext cx="4038600" cy="381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SECŢIUNEA AXIALĂ!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762000" y="533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II.2 SECŢIUNI ÎN CILINDRUL CIRCULAR DREPT</a:t>
            </a:r>
          </a:p>
        </p:txBody>
      </p:sp>
      <p:sp useBgFill="1">
        <p:nvSpPr>
          <p:cNvPr id="16425" name="Rectangle 41"/>
          <p:cNvSpPr>
            <a:spLocks noChangeArrowheads="1"/>
          </p:cNvSpPr>
          <p:nvPr/>
        </p:nvSpPr>
        <p:spPr bwMode="auto">
          <a:xfrm>
            <a:off x="5105400" y="2286000"/>
            <a:ext cx="2743200" cy="5334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4572000" y="2743200"/>
            <a:ext cx="3733800" cy="3352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8" name="AutoShape 44"/>
          <p:cNvSpPr>
            <a:spLocks noChangeArrowheads="1"/>
          </p:cNvSpPr>
          <p:nvPr/>
        </p:nvSpPr>
        <p:spPr bwMode="auto">
          <a:xfrm>
            <a:off x="5257800" y="2438400"/>
            <a:ext cx="2590800" cy="3962400"/>
          </a:xfrm>
          <a:prstGeom prst="can">
            <a:avLst>
              <a:gd name="adj" fmla="val 47001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9" name="Rectangle 45"/>
          <p:cNvSpPr>
            <a:spLocks noChangeArrowheads="1"/>
          </p:cNvSpPr>
          <p:nvPr/>
        </p:nvSpPr>
        <p:spPr bwMode="auto">
          <a:xfrm>
            <a:off x="4648200" y="2743200"/>
            <a:ext cx="3581400" cy="3048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>
            <a:off x="4572000" y="27432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5257800" y="3048000"/>
            <a:ext cx="2590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 flipH="1">
            <a:off x="6553200" y="30480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 useBgFill="1">
        <p:nvSpPr>
          <p:cNvPr id="16433" name="Rectangle 49"/>
          <p:cNvSpPr>
            <a:spLocks noChangeArrowheads="1"/>
          </p:cNvSpPr>
          <p:nvPr/>
        </p:nvSpPr>
        <p:spPr bwMode="auto">
          <a:xfrm>
            <a:off x="1676400" y="2286000"/>
            <a:ext cx="2743200" cy="5334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35" name="AutoShape 51"/>
          <p:cNvSpPr>
            <a:spLocks noChangeArrowheads="1"/>
          </p:cNvSpPr>
          <p:nvPr/>
        </p:nvSpPr>
        <p:spPr bwMode="auto">
          <a:xfrm>
            <a:off x="1828800" y="2438400"/>
            <a:ext cx="2590800" cy="3962400"/>
          </a:xfrm>
          <a:prstGeom prst="can">
            <a:avLst>
              <a:gd name="adj" fmla="val 47001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40" name="Rectangle 56"/>
          <p:cNvSpPr>
            <a:spLocks noChangeArrowheads="1"/>
          </p:cNvSpPr>
          <p:nvPr/>
        </p:nvSpPr>
        <p:spPr bwMode="auto">
          <a:xfrm>
            <a:off x="1828800" y="3048000"/>
            <a:ext cx="2590800" cy="2819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6441" name="Rectangle 57"/>
          <p:cNvSpPr>
            <a:spLocks noChangeArrowheads="1"/>
          </p:cNvSpPr>
          <p:nvPr/>
        </p:nvSpPr>
        <p:spPr bwMode="auto">
          <a:xfrm>
            <a:off x="1600200" y="5867400"/>
            <a:ext cx="2895600" cy="6096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1828800" y="3048000"/>
            <a:ext cx="2590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43" name="Line 59"/>
          <p:cNvSpPr>
            <a:spLocks noChangeShapeType="1"/>
          </p:cNvSpPr>
          <p:nvPr/>
        </p:nvSpPr>
        <p:spPr bwMode="auto">
          <a:xfrm flipH="1">
            <a:off x="3048000" y="30480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1828800" y="5867400"/>
            <a:ext cx="2590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45" name="Line 61"/>
          <p:cNvSpPr>
            <a:spLocks noChangeShapeType="1"/>
          </p:cNvSpPr>
          <p:nvPr/>
        </p:nvSpPr>
        <p:spPr bwMode="auto">
          <a:xfrm flipH="1">
            <a:off x="3048000" y="5867400"/>
            <a:ext cx="12954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 useBgFill="1">
        <p:nvSpPr>
          <p:cNvPr id="16446" name="Rectangle 62"/>
          <p:cNvSpPr>
            <a:spLocks noChangeArrowheads="1"/>
          </p:cNvSpPr>
          <p:nvPr/>
        </p:nvSpPr>
        <p:spPr bwMode="auto">
          <a:xfrm>
            <a:off x="5105400" y="2133600"/>
            <a:ext cx="2895600" cy="6096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47" name="Line 63"/>
          <p:cNvSpPr>
            <a:spLocks noChangeShapeType="1"/>
          </p:cNvSpPr>
          <p:nvPr/>
        </p:nvSpPr>
        <p:spPr bwMode="auto">
          <a:xfrm>
            <a:off x="1828800" y="3048000"/>
            <a:ext cx="0" cy="2819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48" name="Line 64"/>
          <p:cNvSpPr>
            <a:spLocks noChangeShapeType="1"/>
          </p:cNvSpPr>
          <p:nvPr/>
        </p:nvSpPr>
        <p:spPr bwMode="auto">
          <a:xfrm>
            <a:off x="4419600" y="3048000"/>
            <a:ext cx="0" cy="2819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49" name="Line 65"/>
          <p:cNvSpPr>
            <a:spLocks noChangeShapeType="1"/>
          </p:cNvSpPr>
          <p:nvPr/>
        </p:nvSpPr>
        <p:spPr bwMode="auto">
          <a:xfrm>
            <a:off x="1828800" y="5867400"/>
            <a:ext cx="25908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50" name="Line 66"/>
          <p:cNvSpPr>
            <a:spLocks noChangeShapeType="1"/>
          </p:cNvSpPr>
          <p:nvPr/>
        </p:nvSpPr>
        <p:spPr bwMode="auto">
          <a:xfrm>
            <a:off x="1828800" y="3048000"/>
            <a:ext cx="2590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52" name="Line 68"/>
          <p:cNvSpPr>
            <a:spLocks noChangeShapeType="1"/>
          </p:cNvSpPr>
          <p:nvPr/>
        </p:nvSpPr>
        <p:spPr bwMode="auto">
          <a:xfrm>
            <a:off x="3048000" y="3048000"/>
            <a:ext cx="0" cy="2819400"/>
          </a:xfrm>
          <a:prstGeom prst="line">
            <a:avLst/>
          </a:prstGeom>
          <a:noFill/>
          <a:ln w="25400">
            <a:solidFill>
              <a:srgbClr val="FFFF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8" name="Rectangle 10"/>
          <p:cNvSpPr>
            <a:spLocks noChangeArrowheads="1"/>
          </p:cNvSpPr>
          <p:nvPr/>
        </p:nvSpPr>
        <p:spPr bwMode="auto">
          <a:xfrm>
            <a:off x="5105400" y="2286000"/>
            <a:ext cx="2743200" cy="5334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4572000" y="2743200"/>
            <a:ext cx="4191000" cy="3352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dist"/>
            <a:r>
              <a:rPr lang="ro-RO" sz="2800" b="1">
                <a:solidFill>
                  <a:srgbClr val="FF3300"/>
                </a:solidFill>
                <a:latin typeface="Times New Roman" pitchFamily="18" charset="0"/>
              </a:rPr>
              <a:t>Secţiunea axială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 a unui </a:t>
            </a: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cilindru circular drept </a:t>
            </a: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este </a:t>
            </a:r>
            <a:r>
              <a:rPr lang="ro-RO" sz="2800" b="1">
                <a:solidFill>
                  <a:srgbClr val="FF3300"/>
                </a:solidFill>
                <a:latin typeface="Times New Roman" pitchFamily="18" charset="0"/>
              </a:rPr>
              <a:t>un dreptunghi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cu dimensiunile </a:t>
            </a:r>
            <a:r>
              <a:rPr lang="ro-RO" sz="2800" b="1">
                <a:solidFill>
                  <a:srgbClr val="FF3300"/>
                </a:solidFill>
                <a:latin typeface="Times New Roman" pitchFamily="18" charset="0"/>
              </a:rPr>
              <a:t>2R şi G</a:t>
            </a:r>
            <a:r>
              <a:rPr lang="ro-RO" sz="2800" b="1">
                <a:latin typeface="Times New Roman" pitchFamily="18" charset="0"/>
              </a:rPr>
              <a:t>!</a:t>
            </a:r>
          </a:p>
        </p:txBody>
      </p:sp>
      <p:sp useBgFill="1">
        <p:nvSpPr>
          <p:cNvPr id="17425" name="Rectangle 17"/>
          <p:cNvSpPr>
            <a:spLocks noChangeArrowheads="1"/>
          </p:cNvSpPr>
          <p:nvPr/>
        </p:nvSpPr>
        <p:spPr bwMode="auto">
          <a:xfrm>
            <a:off x="1676400" y="2286000"/>
            <a:ext cx="2743200" cy="5334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7433" name="Rectangle 25"/>
          <p:cNvSpPr>
            <a:spLocks noChangeArrowheads="1"/>
          </p:cNvSpPr>
          <p:nvPr/>
        </p:nvSpPr>
        <p:spPr bwMode="auto">
          <a:xfrm>
            <a:off x="5105400" y="2133600"/>
            <a:ext cx="2895600" cy="6096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762000" y="1219200"/>
            <a:ext cx="4038600" cy="381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SECŢIUNEA AXIALĂ!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762000" y="533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II.2 SECŢIUNI ÎN CILINDRUL CIRCULAR DREPT</a:t>
            </a:r>
          </a:p>
        </p:txBody>
      </p:sp>
      <p:sp>
        <p:nvSpPr>
          <p:cNvPr id="17443" name="Oval 35"/>
          <p:cNvSpPr>
            <a:spLocks noChangeArrowheads="1"/>
          </p:cNvSpPr>
          <p:nvPr/>
        </p:nvSpPr>
        <p:spPr bwMode="auto">
          <a:xfrm>
            <a:off x="1828800" y="5257800"/>
            <a:ext cx="2590800" cy="1143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17455" name="Rectangle 47"/>
          <p:cNvSpPr>
            <a:spLocks noChangeArrowheads="1"/>
          </p:cNvSpPr>
          <p:nvPr/>
        </p:nvSpPr>
        <p:spPr bwMode="auto">
          <a:xfrm>
            <a:off x="1676400" y="2286000"/>
            <a:ext cx="2743200" cy="5334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AutoShape 48"/>
          <p:cNvSpPr>
            <a:spLocks noChangeArrowheads="1"/>
          </p:cNvSpPr>
          <p:nvPr/>
        </p:nvSpPr>
        <p:spPr bwMode="auto">
          <a:xfrm>
            <a:off x="1828800" y="2438400"/>
            <a:ext cx="2590800" cy="3962400"/>
          </a:xfrm>
          <a:prstGeom prst="can">
            <a:avLst>
              <a:gd name="adj" fmla="val 47001"/>
            </a:avLst>
          </a:prstGeom>
          <a:solidFill>
            <a:srgbClr val="3366FF">
              <a:alpha val="48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61" name="Line 53"/>
          <p:cNvSpPr>
            <a:spLocks noChangeShapeType="1"/>
          </p:cNvSpPr>
          <p:nvPr/>
        </p:nvSpPr>
        <p:spPr bwMode="auto">
          <a:xfrm>
            <a:off x="1828800" y="3048000"/>
            <a:ext cx="0" cy="2743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62" name="Line 54"/>
          <p:cNvSpPr>
            <a:spLocks noChangeShapeType="1"/>
          </p:cNvSpPr>
          <p:nvPr/>
        </p:nvSpPr>
        <p:spPr bwMode="auto">
          <a:xfrm>
            <a:off x="4419600" y="3048000"/>
            <a:ext cx="0" cy="2743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63" name="Line 55"/>
          <p:cNvSpPr>
            <a:spLocks noChangeShapeType="1"/>
          </p:cNvSpPr>
          <p:nvPr/>
        </p:nvSpPr>
        <p:spPr bwMode="auto">
          <a:xfrm>
            <a:off x="1828800" y="5791200"/>
            <a:ext cx="25908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65" name="Line 57"/>
          <p:cNvSpPr>
            <a:spLocks noChangeShapeType="1"/>
          </p:cNvSpPr>
          <p:nvPr/>
        </p:nvSpPr>
        <p:spPr bwMode="auto">
          <a:xfrm>
            <a:off x="3048000" y="3048000"/>
            <a:ext cx="0" cy="2819400"/>
          </a:xfrm>
          <a:prstGeom prst="line">
            <a:avLst/>
          </a:prstGeom>
          <a:noFill/>
          <a:ln w="25400">
            <a:solidFill>
              <a:srgbClr val="FFFF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67" name="Oval 59"/>
          <p:cNvSpPr>
            <a:spLocks noChangeArrowheads="1"/>
          </p:cNvSpPr>
          <p:nvPr/>
        </p:nvSpPr>
        <p:spPr bwMode="auto">
          <a:xfrm>
            <a:off x="1828800" y="2438400"/>
            <a:ext cx="2590800" cy="1219200"/>
          </a:xfrm>
          <a:prstGeom prst="ellipse">
            <a:avLst/>
          </a:prstGeom>
          <a:solidFill>
            <a:srgbClr val="3366FF">
              <a:alpha val="64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68" name="Line 60"/>
          <p:cNvSpPr>
            <a:spLocks noChangeShapeType="1"/>
          </p:cNvSpPr>
          <p:nvPr/>
        </p:nvSpPr>
        <p:spPr bwMode="auto">
          <a:xfrm>
            <a:off x="1828800" y="3048000"/>
            <a:ext cx="2590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69" name="Text Box 61"/>
          <p:cNvSpPr txBox="1">
            <a:spLocks noChangeArrowheads="1"/>
          </p:cNvSpPr>
          <p:nvPr/>
        </p:nvSpPr>
        <p:spPr bwMode="auto">
          <a:xfrm>
            <a:off x="3352800" y="5410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17470" name="Text Box 62"/>
          <p:cNvSpPr txBox="1">
            <a:spLocks noChangeArrowheads="1"/>
          </p:cNvSpPr>
          <p:nvPr/>
        </p:nvSpPr>
        <p:spPr bwMode="auto">
          <a:xfrm>
            <a:off x="2362200" y="5410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>
                <a:solidFill>
                  <a:srgbClr val="FF3300"/>
                </a:solidFill>
              </a:rPr>
              <a:t>R</a:t>
            </a:r>
          </a:p>
        </p:txBody>
      </p:sp>
      <p:sp>
        <p:nvSpPr>
          <p:cNvPr id="17471" name="Text Box 63"/>
          <p:cNvSpPr txBox="1">
            <a:spLocks noChangeArrowheads="1"/>
          </p:cNvSpPr>
          <p:nvPr/>
        </p:nvSpPr>
        <p:spPr bwMode="auto">
          <a:xfrm>
            <a:off x="1371600" y="4191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>
                <a:solidFill>
                  <a:srgbClr val="FF3300"/>
                </a:solidFill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II.3 CILINDRUL CIRCULAR DREPT – CORP DE ROTAŢIE</a:t>
            </a: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>
            <a:off x="1905000" y="15240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1143000" y="2362200"/>
            <a:ext cx="1524000" cy="2057400"/>
          </a:xfrm>
          <a:prstGeom prst="rect">
            <a:avLst/>
          </a:prstGeom>
          <a:noFill/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2" name="Oval 40"/>
          <p:cNvSpPr>
            <a:spLocks noChangeArrowheads="1"/>
          </p:cNvSpPr>
          <p:nvPr/>
        </p:nvSpPr>
        <p:spPr bwMode="auto">
          <a:xfrm>
            <a:off x="1143000" y="19812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73" name="Oval 41"/>
          <p:cNvSpPr>
            <a:spLocks noChangeArrowheads="1"/>
          </p:cNvSpPr>
          <p:nvPr/>
        </p:nvSpPr>
        <p:spPr bwMode="auto">
          <a:xfrm>
            <a:off x="1143000" y="3962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>
            <a:off x="6553200" y="17526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84" name="Rectangle 52"/>
          <p:cNvSpPr>
            <a:spLocks noChangeArrowheads="1"/>
          </p:cNvSpPr>
          <p:nvPr/>
        </p:nvSpPr>
        <p:spPr bwMode="auto">
          <a:xfrm>
            <a:off x="5791200" y="2362200"/>
            <a:ext cx="762000" cy="2057400"/>
          </a:xfrm>
          <a:prstGeom prst="rect">
            <a:avLst/>
          </a:prstGeom>
          <a:noFill/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5" name="Oval 53"/>
          <p:cNvSpPr>
            <a:spLocks noChangeArrowheads="1"/>
          </p:cNvSpPr>
          <p:nvPr/>
        </p:nvSpPr>
        <p:spPr bwMode="auto">
          <a:xfrm>
            <a:off x="5791200" y="19812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86" name="Oval 54"/>
          <p:cNvSpPr>
            <a:spLocks noChangeArrowheads="1"/>
          </p:cNvSpPr>
          <p:nvPr/>
        </p:nvSpPr>
        <p:spPr bwMode="auto">
          <a:xfrm>
            <a:off x="5791200" y="3962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II.3 CILINDRUL CIRCULAR DREPT – CORP DE ROTAŢIE</a:t>
            </a:r>
          </a:p>
        </p:txBody>
      </p:sp>
      <p:sp>
        <p:nvSpPr>
          <p:cNvPr id="19522" name="Line 66"/>
          <p:cNvSpPr>
            <a:spLocks noChangeShapeType="1"/>
          </p:cNvSpPr>
          <p:nvPr/>
        </p:nvSpPr>
        <p:spPr bwMode="auto">
          <a:xfrm>
            <a:off x="2362200" y="2743200"/>
            <a:ext cx="0" cy="198120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29" name="Line 73"/>
          <p:cNvSpPr>
            <a:spLocks noChangeShapeType="1"/>
          </p:cNvSpPr>
          <p:nvPr/>
        </p:nvSpPr>
        <p:spPr bwMode="auto">
          <a:xfrm>
            <a:off x="1905000" y="16002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32" name="Oval 76"/>
          <p:cNvSpPr>
            <a:spLocks noChangeArrowheads="1"/>
          </p:cNvSpPr>
          <p:nvPr/>
        </p:nvSpPr>
        <p:spPr bwMode="auto">
          <a:xfrm>
            <a:off x="1143000" y="40386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33" name="Line 77"/>
          <p:cNvSpPr>
            <a:spLocks noChangeShapeType="1"/>
          </p:cNvSpPr>
          <p:nvPr/>
        </p:nvSpPr>
        <p:spPr bwMode="auto">
          <a:xfrm>
            <a:off x="1447800" y="2133600"/>
            <a:ext cx="914400" cy="6096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34" name="Line 78"/>
          <p:cNvSpPr>
            <a:spLocks noChangeShapeType="1"/>
          </p:cNvSpPr>
          <p:nvPr/>
        </p:nvSpPr>
        <p:spPr bwMode="auto">
          <a:xfrm>
            <a:off x="1447800" y="4114800"/>
            <a:ext cx="914400" cy="6096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35" name="Line 79"/>
          <p:cNvSpPr>
            <a:spLocks noChangeShapeType="1"/>
          </p:cNvSpPr>
          <p:nvPr/>
        </p:nvSpPr>
        <p:spPr bwMode="auto">
          <a:xfrm>
            <a:off x="2362200" y="2743200"/>
            <a:ext cx="0" cy="198120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36" name="Line 80"/>
          <p:cNvSpPr>
            <a:spLocks noChangeShapeType="1"/>
          </p:cNvSpPr>
          <p:nvPr/>
        </p:nvSpPr>
        <p:spPr bwMode="auto">
          <a:xfrm>
            <a:off x="1447800" y="21336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41" name="Freeform 85"/>
          <p:cNvSpPr>
            <a:spLocks/>
          </p:cNvSpPr>
          <p:nvPr/>
        </p:nvSpPr>
        <p:spPr bwMode="auto">
          <a:xfrm>
            <a:off x="2362200" y="24384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144"/>
              </a:cxn>
              <a:cxn ang="0">
                <a:pos x="192" y="48"/>
              </a:cxn>
              <a:cxn ang="0">
                <a:pos x="192" y="0"/>
              </a:cxn>
              <a:cxn ang="0">
                <a:pos x="192" y="1248"/>
              </a:cxn>
              <a:cxn ang="0">
                <a:pos x="144" y="1344"/>
              </a:cxn>
              <a:cxn ang="0">
                <a:pos x="96" y="1392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96" y="144"/>
                </a:lnTo>
                <a:lnTo>
                  <a:pt x="192" y="48"/>
                </a:lnTo>
                <a:lnTo>
                  <a:pt x="192" y="0"/>
                </a:lnTo>
                <a:lnTo>
                  <a:pt x="192" y="1248"/>
                </a:lnTo>
                <a:lnTo>
                  <a:pt x="144" y="1344"/>
                </a:lnTo>
                <a:lnTo>
                  <a:pt x="96" y="1392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42" name="Freeform 86"/>
          <p:cNvSpPr>
            <a:spLocks/>
          </p:cNvSpPr>
          <p:nvPr/>
        </p:nvSpPr>
        <p:spPr bwMode="auto">
          <a:xfrm>
            <a:off x="11430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44" name="Line 88"/>
          <p:cNvSpPr>
            <a:spLocks noChangeShapeType="1"/>
          </p:cNvSpPr>
          <p:nvPr/>
        </p:nvSpPr>
        <p:spPr bwMode="auto">
          <a:xfrm>
            <a:off x="2362200" y="27432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45" name="Oval 89"/>
          <p:cNvSpPr>
            <a:spLocks noChangeArrowheads="1"/>
          </p:cNvSpPr>
          <p:nvPr/>
        </p:nvSpPr>
        <p:spPr bwMode="auto">
          <a:xfrm>
            <a:off x="1143000" y="2057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8" name="Line 102"/>
          <p:cNvSpPr>
            <a:spLocks noChangeShapeType="1"/>
          </p:cNvSpPr>
          <p:nvPr/>
        </p:nvSpPr>
        <p:spPr bwMode="auto">
          <a:xfrm>
            <a:off x="6553200" y="15240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59" name="Line 103"/>
          <p:cNvSpPr>
            <a:spLocks noChangeShapeType="1"/>
          </p:cNvSpPr>
          <p:nvPr/>
        </p:nvSpPr>
        <p:spPr bwMode="auto">
          <a:xfrm>
            <a:off x="6553200" y="24384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61" name="Oval 105"/>
          <p:cNvSpPr>
            <a:spLocks noChangeArrowheads="1"/>
          </p:cNvSpPr>
          <p:nvPr/>
        </p:nvSpPr>
        <p:spPr bwMode="auto">
          <a:xfrm>
            <a:off x="5791200" y="40386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62" name="Line 106"/>
          <p:cNvSpPr>
            <a:spLocks noChangeShapeType="1"/>
          </p:cNvSpPr>
          <p:nvPr/>
        </p:nvSpPr>
        <p:spPr bwMode="auto">
          <a:xfrm>
            <a:off x="6096000" y="2133600"/>
            <a:ext cx="457200" cy="304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63" name="Line 107"/>
          <p:cNvSpPr>
            <a:spLocks noChangeShapeType="1"/>
          </p:cNvSpPr>
          <p:nvPr/>
        </p:nvSpPr>
        <p:spPr bwMode="auto">
          <a:xfrm>
            <a:off x="6096000" y="4114800"/>
            <a:ext cx="457200" cy="304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65" name="Line 109"/>
          <p:cNvSpPr>
            <a:spLocks noChangeShapeType="1"/>
          </p:cNvSpPr>
          <p:nvPr/>
        </p:nvSpPr>
        <p:spPr bwMode="auto">
          <a:xfrm>
            <a:off x="6096000" y="21336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67" name="Freeform 111"/>
          <p:cNvSpPr>
            <a:spLocks/>
          </p:cNvSpPr>
          <p:nvPr/>
        </p:nvSpPr>
        <p:spPr bwMode="auto">
          <a:xfrm>
            <a:off x="57912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/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69" name="Oval 113"/>
          <p:cNvSpPr>
            <a:spLocks noChangeArrowheads="1"/>
          </p:cNvSpPr>
          <p:nvPr/>
        </p:nvSpPr>
        <p:spPr bwMode="auto">
          <a:xfrm>
            <a:off x="5791200" y="2057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II.3 CILINDRUL CIRCULAR DREPT – CORP DE ROTAŢIE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1905000" y="16002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1143000" y="40386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1524000" y="4114800"/>
            <a:ext cx="762000" cy="6096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1524000" y="27432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286000" y="21336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H="1">
            <a:off x="1524000" y="2133600"/>
            <a:ext cx="762000" cy="6096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1905000" y="16002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04" name="Oval 24"/>
          <p:cNvSpPr>
            <a:spLocks noChangeArrowheads="1"/>
          </p:cNvSpPr>
          <p:nvPr/>
        </p:nvSpPr>
        <p:spPr bwMode="auto">
          <a:xfrm>
            <a:off x="1143000" y="40386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Freeform 30"/>
          <p:cNvSpPr>
            <a:spLocks/>
          </p:cNvSpPr>
          <p:nvPr/>
        </p:nvSpPr>
        <p:spPr bwMode="auto">
          <a:xfrm>
            <a:off x="2362200" y="24384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144"/>
              </a:cxn>
              <a:cxn ang="0">
                <a:pos x="192" y="48"/>
              </a:cxn>
              <a:cxn ang="0">
                <a:pos x="192" y="0"/>
              </a:cxn>
              <a:cxn ang="0">
                <a:pos x="192" y="1248"/>
              </a:cxn>
              <a:cxn ang="0">
                <a:pos x="144" y="1344"/>
              </a:cxn>
              <a:cxn ang="0">
                <a:pos x="96" y="1392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96" y="144"/>
                </a:lnTo>
                <a:lnTo>
                  <a:pt x="192" y="48"/>
                </a:lnTo>
                <a:lnTo>
                  <a:pt x="192" y="0"/>
                </a:lnTo>
                <a:lnTo>
                  <a:pt x="192" y="1248"/>
                </a:lnTo>
                <a:lnTo>
                  <a:pt x="144" y="1344"/>
                </a:lnTo>
                <a:lnTo>
                  <a:pt x="96" y="1392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69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1" name="Freeform 31"/>
          <p:cNvSpPr>
            <a:spLocks/>
          </p:cNvSpPr>
          <p:nvPr/>
        </p:nvSpPr>
        <p:spPr bwMode="auto">
          <a:xfrm>
            <a:off x="11430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69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2" name="Freeform 32"/>
          <p:cNvSpPr>
            <a:spLocks/>
          </p:cNvSpPr>
          <p:nvPr/>
        </p:nvSpPr>
        <p:spPr bwMode="auto">
          <a:xfrm>
            <a:off x="1447800" y="2057400"/>
            <a:ext cx="838200" cy="2057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44" y="0"/>
              </a:cxn>
              <a:cxn ang="0">
                <a:pos x="288" y="0"/>
              </a:cxn>
              <a:cxn ang="0">
                <a:pos x="432" y="0"/>
              </a:cxn>
              <a:cxn ang="0">
                <a:pos x="528" y="48"/>
              </a:cxn>
              <a:cxn ang="0">
                <a:pos x="528" y="1296"/>
              </a:cxn>
              <a:cxn ang="0">
                <a:pos x="432" y="1248"/>
              </a:cxn>
              <a:cxn ang="0">
                <a:pos x="288" y="1248"/>
              </a:cxn>
              <a:cxn ang="0">
                <a:pos x="192" y="1248"/>
              </a:cxn>
              <a:cxn ang="0">
                <a:pos x="48" y="1296"/>
              </a:cxn>
              <a:cxn ang="0">
                <a:pos x="0" y="1296"/>
              </a:cxn>
              <a:cxn ang="0">
                <a:pos x="0" y="48"/>
              </a:cxn>
            </a:cxnLst>
            <a:rect l="0" t="0" r="r" b="b"/>
            <a:pathLst>
              <a:path w="528" h="1296">
                <a:moveTo>
                  <a:pt x="0" y="48"/>
                </a:moveTo>
                <a:lnTo>
                  <a:pt x="144" y="0"/>
                </a:lnTo>
                <a:lnTo>
                  <a:pt x="288" y="0"/>
                </a:lnTo>
                <a:lnTo>
                  <a:pt x="432" y="0"/>
                </a:lnTo>
                <a:lnTo>
                  <a:pt x="528" y="48"/>
                </a:lnTo>
                <a:lnTo>
                  <a:pt x="528" y="1296"/>
                </a:lnTo>
                <a:lnTo>
                  <a:pt x="432" y="1248"/>
                </a:lnTo>
                <a:lnTo>
                  <a:pt x="288" y="1248"/>
                </a:lnTo>
                <a:lnTo>
                  <a:pt x="192" y="1248"/>
                </a:lnTo>
                <a:lnTo>
                  <a:pt x="48" y="1296"/>
                </a:lnTo>
                <a:lnTo>
                  <a:pt x="0" y="1296"/>
                </a:lnTo>
                <a:lnTo>
                  <a:pt x="0" y="48"/>
                </a:lnTo>
                <a:close/>
              </a:path>
            </a:pathLst>
          </a:custGeom>
          <a:solidFill>
            <a:srgbClr val="99CCFF">
              <a:alpha val="69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3" name="Freeform 33"/>
          <p:cNvSpPr>
            <a:spLocks/>
          </p:cNvSpPr>
          <p:nvPr/>
        </p:nvSpPr>
        <p:spPr bwMode="auto">
          <a:xfrm>
            <a:off x="1524000" y="2743200"/>
            <a:ext cx="838200" cy="2057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288" y="48"/>
              </a:cxn>
              <a:cxn ang="0">
                <a:pos x="384" y="48"/>
              </a:cxn>
              <a:cxn ang="0">
                <a:pos x="528" y="0"/>
              </a:cxn>
              <a:cxn ang="0">
                <a:pos x="528" y="1248"/>
              </a:cxn>
              <a:cxn ang="0">
                <a:pos x="384" y="1296"/>
              </a:cxn>
              <a:cxn ang="0">
                <a:pos x="240" y="1296"/>
              </a:cxn>
              <a:cxn ang="0">
                <a:pos x="144" y="1296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528" h="1296">
                <a:moveTo>
                  <a:pt x="0" y="0"/>
                </a:moveTo>
                <a:lnTo>
                  <a:pt x="144" y="48"/>
                </a:lnTo>
                <a:lnTo>
                  <a:pt x="288" y="48"/>
                </a:lnTo>
                <a:lnTo>
                  <a:pt x="384" y="48"/>
                </a:lnTo>
                <a:lnTo>
                  <a:pt x="528" y="0"/>
                </a:lnTo>
                <a:lnTo>
                  <a:pt x="528" y="1248"/>
                </a:lnTo>
                <a:lnTo>
                  <a:pt x="384" y="1296"/>
                </a:lnTo>
                <a:lnTo>
                  <a:pt x="240" y="1296"/>
                </a:lnTo>
                <a:lnTo>
                  <a:pt x="144" y="1296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69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>
            <a:off x="1524000" y="27432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 flipV="1">
            <a:off x="1524000" y="2133600"/>
            <a:ext cx="762000" cy="6096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16" name="Oval 36"/>
          <p:cNvSpPr>
            <a:spLocks noChangeArrowheads="1"/>
          </p:cNvSpPr>
          <p:nvPr/>
        </p:nvSpPr>
        <p:spPr bwMode="auto">
          <a:xfrm>
            <a:off x="1143000" y="2057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5" name="Oval 55"/>
          <p:cNvSpPr>
            <a:spLocks noChangeArrowheads="1"/>
          </p:cNvSpPr>
          <p:nvPr/>
        </p:nvSpPr>
        <p:spPr bwMode="auto">
          <a:xfrm>
            <a:off x="5791200" y="40386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6" name="Line 56"/>
          <p:cNvSpPr>
            <a:spLocks noChangeShapeType="1"/>
          </p:cNvSpPr>
          <p:nvPr/>
        </p:nvSpPr>
        <p:spPr bwMode="auto">
          <a:xfrm flipH="1">
            <a:off x="6553200" y="4114800"/>
            <a:ext cx="381000" cy="304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8" name="Line 58"/>
          <p:cNvSpPr>
            <a:spLocks noChangeShapeType="1"/>
          </p:cNvSpPr>
          <p:nvPr/>
        </p:nvSpPr>
        <p:spPr bwMode="auto">
          <a:xfrm>
            <a:off x="6934200" y="21336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41" name="Oval 61"/>
          <p:cNvSpPr>
            <a:spLocks noChangeArrowheads="1"/>
          </p:cNvSpPr>
          <p:nvPr/>
        </p:nvSpPr>
        <p:spPr bwMode="auto">
          <a:xfrm>
            <a:off x="5791200" y="40386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Freeform 63"/>
          <p:cNvSpPr>
            <a:spLocks/>
          </p:cNvSpPr>
          <p:nvPr/>
        </p:nvSpPr>
        <p:spPr bwMode="auto">
          <a:xfrm>
            <a:off x="57912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69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44" name="Freeform 64"/>
          <p:cNvSpPr>
            <a:spLocks/>
          </p:cNvSpPr>
          <p:nvPr/>
        </p:nvSpPr>
        <p:spPr bwMode="auto">
          <a:xfrm>
            <a:off x="6096000" y="2057400"/>
            <a:ext cx="838200" cy="2057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44" y="0"/>
              </a:cxn>
              <a:cxn ang="0">
                <a:pos x="288" y="0"/>
              </a:cxn>
              <a:cxn ang="0">
                <a:pos x="432" y="0"/>
              </a:cxn>
              <a:cxn ang="0">
                <a:pos x="528" y="48"/>
              </a:cxn>
              <a:cxn ang="0">
                <a:pos x="528" y="1296"/>
              </a:cxn>
              <a:cxn ang="0">
                <a:pos x="432" y="1248"/>
              </a:cxn>
              <a:cxn ang="0">
                <a:pos x="288" y="1248"/>
              </a:cxn>
              <a:cxn ang="0">
                <a:pos x="192" y="1248"/>
              </a:cxn>
              <a:cxn ang="0">
                <a:pos x="48" y="1296"/>
              </a:cxn>
              <a:cxn ang="0">
                <a:pos x="0" y="1296"/>
              </a:cxn>
              <a:cxn ang="0">
                <a:pos x="0" y="48"/>
              </a:cxn>
            </a:cxnLst>
            <a:rect l="0" t="0" r="r" b="b"/>
            <a:pathLst>
              <a:path w="528" h="1296">
                <a:moveTo>
                  <a:pt x="0" y="48"/>
                </a:moveTo>
                <a:lnTo>
                  <a:pt x="144" y="0"/>
                </a:lnTo>
                <a:lnTo>
                  <a:pt x="288" y="0"/>
                </a:lnTo>
                <a:lnTo>
                  <a:pt x="432" y="0"/>
                </a:lnTo>
                <a:lnTo>
                  <a:pt x="528" y="48"/>
                </a:lnTo>
                <a:lnTo>
                  <a:pt x="528" y="1296"/>
                </a:lnTo>
                <a:lnTo>
                  <a:pt x="432" y="1248"/>
                </a:lnTo>
                <a:lnTo>
                  <a:pt x="288" y="1248"/>
                </a:lnTo>
                <a:lnTo>
                  <a:pt x="192" y="1248"/>
                </a:lnTo>
                <a:lnTo>
                  <a:pt x="48" y="1296"/>
                </a:lnTo>
                <a:lnTo>
                  <a:pt x="0" y="1296"/>
                </a:lnTo>
                <a:lnTo>
                  <a:pt x="0" y="48"/>
                </a:lnTo>
                <a:close/>
              </a:path>
            </a:pathLst>
          </a:custGeom>
          <a:solidFill>
            <a:srgbClr val="99CCFF">
              <a:alpha val="69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47" name="Line 67"/>
          <p:cNvSpPr>
            <a:spLocks noChangeShapeType="1"/>
          </p:cNvSpPr>
          <p:nvPr/>
        </p:nvSpPr>
        <p:spPr bwMode="auto">
          <a:xfrm flipV="1">
            <a:off x="6553200" y="2133600"/>
            <a:ext cx="381000" cy="2286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48" name="Oval 68"/>
          <p:cNvSpPr>
            <a:spLocks noChangeArrowheads="1"/>
          </p:cNvSpPr>
          <p:nvPr/>
        </p:nvSpPr>
        <p:spPr bwMode="auto">
          <a:xfrm>
            <a:off x="5791200" y="2057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Line 69"/>
          <p:cNvSpPr>
            <a:spLocks noChangeShapeType="1"/>
          </p:cNvSpPr>
          <p:nvPr/>
        </p:nvSpPr>
        <p:spPr bwMode="auto">
          <a:xfrm>
            <a:off x="6553200" y="2362200"/>
            <a:ext cx="0" cy="20574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50" name="Line 70"/>
          <p:cNvSpPr>
            <a:spLocks noChangeShapeType="1"/>
          </p:cNvSpPr>
          <p:nvPr/>
        </p:nvSpPr>
        <p:spPr bwMode="auto">
          <a:xfrm>
            <a:off x="6553200" y="14478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905000" y="16002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1143000" y="4038600"/>
            <a:ext cx="1524000" cy="762000"/>
          </a:xfrm>
          <a:prstGeom prst="ellipse">
            <a:avLst/>
          </a:prstGeom>
          <a:solidFill>
            <a:srgbClr val="99CCFF">
              <a:alpha val="52000"/>
            </a:srgbClr>
          </a:solidFill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905000" y="16002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143000" y="2438400"/>
            <a:ext cx="1524000" cy="1981200"/>
          </a:xfrm>
          <a:prstGeom prst="rect">
            <a:avLst/>
          </a:prstGeom>
          <a:noFill/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>
            <a:off x="11430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8" name="Freeform 10"/>
          <p:cNvSpPr>
            <a:spLocks/>
          </p:cNvSpPr>
          <p:nvPr/>
        </p:nvSpPr>
        <p:spPr bwMode="auto">
          <a:xfrm>
            <a:off x="1447800" y="2057400"/>
            <a:ext cx="838200" cy="2057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44" y="0"/>
              </a:cxn>
              <a:cxn ang="0">
                <a:pos x="288" y="0"/>
              </a:cxn>
              <a:cxn ang="0">
                <a:pos x="432" y="0"/>
              </a:cxn>
              <a:cxn ang="0">
                <a:pos x="528" y="48"/>
              </a:cxn>
              <a:cxn ang="0">
                <a:pos x="528" y="1296"/>
              </a:cxn>
              <a:cxn ang="0">
                <a:pos x="432" y="1248"/>
              </a:cxn>
              <a:cxn ang="0">
                <a:pos x="288" y="1248"/>
              </a:cxn>
              <a:cxn ang="0">
                <a:pos x="192" y="1248"/>
              </a:cxn>
              <a:cxn ang="0">
                <a:pos x="48" y="1296"/>
              </a:cxn>
              <a:cxn ang="0">
                <a:pos x="0" y="1296"/>
              </a:cxn>
              <a:cxn ang="0">
                <a:pos x="0" y="48"/>
              </a:cxn>
            </a:cxnLst>
            <a:rect l="0" t="0" r="r" b="b"/>
            <a:pathLst>
              <a:path w="528" h="1296">
                <a:moveTo>
                  <a:pt x="0" y="48"/>
                </a:moveTo>
                <a:lnTo>
                  <a:pt x="144" y="0"/>
                </a:lnTo>
                <a:lnTo>
                  <a:pt x="288" y="0"/>
                </a:lnTo>
                <a:lnTo>
                  <a:pt x="432" y="0"/>
                </a:lnTo>
                <a:lnTo>
                  <a:pt x="528" y="48"/>
                </a:lnTo>
                <a:lnTo>
                  <a:pt x="528" y="1296"/>
                </a:lnTo>
                <a:lnTo>
                  <a:pt x="432" y="1248"/>
                </a:lnTo>
                <a:lnTo>
                  <a:pt x="288" y="1248"/>
                </a:lnTo>
                <a:lnTo>
                  <a:pt x="192" y="1248"/>
                </a:lnTo>
                <a:lnTo>
                  <a:pt x="48" y="1296"/>
                </a:lnTo>
                <a:lnTo>
                  <a:pt x="0" y="1296"/>
                </a:lnTo>
                <a:lnTo>
                  <a:pt x="0" y="48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9" name="Freeform 11"/>
          <p:cNvSpPr>
            <a:spLocks/>
          </p:cNvSpPr>
          <p:nvPr/>
        </p:nvSpPr>
        <p:spPr bwMode="auto">
          <a:xfrm>
            <a:off x="2286000" y="21336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0"/>
              </a:cxn>
              <a:cxn ang="0">
                <a:pos x="144" y="48"/>
              </a:cxn>
              <a:cxn ang="0">
                <a:pos x="240" y="144"/>
              </a:cxn>
              <a:cxn ang="0">
                <a:pos x="240" y="192"/>
              </a:cxn>
              <a:cxn ang="0">
                <a:pos x="240" y="1440"/>
              </a:cxn>
              <a:cxn ang="0">
                <a:pos x="240" y="1344"/>
              </a:cxn>
              <a:cxn ang="0">
                <a:pos x="240" y="1440"/>
              </a:cxn>
              <a:cxn ang="0">
                <a:pos x="192" y="1344"/>
              </a:cxn>
              <a:cxn ang="0">
                <a:pos x="144" y="1296"/>
              </a:cxn>
              <a:cxn ang="0">
                <a:pos x="48" y="1248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48" y="0"/>
                </a:lnTo>
                <a:lnTo>
                  <a:pt x="144" y="48"/>
                </a:lnTo>
                <a:lnTo>
                  <a:pt x="240" y="144"/>
                </a:lnTo>
                <a:lnTo>
                  <a:pt x="240" y="192"/>
                </a:lnTo>
                <a:lnTo>
                  <a:pt x="240" y="1440"/>
                </a:lnTo>
                <a:lnTo>
                  <a:pt x="240" y="1344"/>
                </a:lnTo>
                <a:lnTo>
                  <a:pt x="240" y="1440"/>
                </a:lnTo>
                <a:lnTo>
                  <a:pt x="192" y="1344"/>
                </a:lnTo>
                <a:lnTo>
                  <a:pt x="144" y="1296"/>
                </a:lnTo>
                <a:lnTo>
                  <a:pt x="48" y="1248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0" name="Freeform 12"/>
          <p:cNvSpPr>
            <a:spLocks/>
          </p:cNvSpPr>
          <p:nvPr/>
        </p:nvSpPr>
        <p:spPr bwMode="auto">
          <a:xfrm>
            <a:off x="2362200" y="24384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144"/>
              </a:cxn>
              <a:cxn ang="0">
                <a:pos x="192" y="48"/>
              </a:cxn>
              <a:cxn ang="0">
                <a:pos x="192" y="0"/>
              </a:cxn>
              <a:cxn ang="0">
                <a:pos x="192" y="1248"/>
              </a:cxn>
              <a:cxn ang="0">
                <a:pos x="144" y="1344"/>
              </a:cxn>
              <a:cxn ang="0">
                <a:pos x="96" y="1392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96" y="144"/>
                </a:lnTo>
                <a:lnTo>
                  <a:pt x="192" y="48"/>
                </a:lnTo>
                <a:lnTo>
                  <a:pt x="192" y="0"/>
                </a:lnTo>
                <a:lnTo>
                  <a:pt x="192" y="1248"/>
                </a:lnTo>
                <a:lnTo>
                  <a:pt x="144" y="1344"/>
                </a:lnTo>
                <a:lnTo>
                  <a:pt x="96" y="1392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1" name="Freeform 13"/>
          <p:cNvSpPr>
            <a:spLocks/>
          </p:cNvSpPr>
          <p:nvPr/>
        </p:nvSpPr>
        <p:spPr bwMode="auto">
          <a:xfrm>
            <a:off x="1524000" y="2743200"/>
            <a:ext cx="838200" cy="2057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288" y="48"/>
              </a:cxn>
              <a:cxn ang="0">
                <a:pos x="384" y="48"/>
              </a:cxn>
              <a:cxn ang="0">
                <a:pos x="528" y="0"/>
              </a:cxn>
              <a:cxn ang="0">
                <a:pos x="528" y="1248"/>
              </a:cxn>
              <a:cxn ang="0">
                <a:pos x="384" y="1296"/>
              </a:cxn>
              <a:cxn ang="0">
                <a:pos x="240" y="1296"/>
              </a:cxn>
              <a:cxn ang="0">
                <a:pos x="144" y="1296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528" h="1296">
                <a:moveTo>
                  <a:pt x="0" y="0"/>
                </a:moveTo>
                <a:lnTo>
                  <a:pt x="144" y="48"/>
                </a:lnTo>
                <a:lnTo>
                  <a:pt x="288" y="48"/>
                </a:lnTo>
                <a:lnTo>
                  <a:pt x="384" y="48"/>
                </a:lnTo>
                <a:lnTo>
                  <a:pt x="528" y="0"/>
                </a:lnTo>
                <a:lnTo>
                  <a:pt x="528" y="1248"/>
                </a:lnTo>
                <a:lnTo>
                  <a:pt x="384" y="1296"/>
                </a:lnTo>
                <a:lnTo>
                  <a:pt x="240" y="1296"/>
                </a:lnTo>
                <a:lnTo>
                  <a:pt x="144" y="1296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2" name="Freeform 14"/>
          <p:cNvSpPr>
            <a:spLocks/>
          </p:cNvSpPr>
          <p:nvPr/>
        </p:nvSpPr>
        <p:spPr bwMode="auto">
          <a:xfrm>
            <a:off x="1143000" y="24384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0" y="1296"/>
              </a:cxn>
              <a:cxn ang="0">
                <a:pos x="96" y="1392"/>
              </a:cxn>
              <a:cxn ang="0">
                <a:pos x="192" y="1440"/>
              </a:cxn>
              <a:cxn ang="0">
                <a:pos x="240" y="1440"/>
              </a:cxn>
              <a:cxn ang="0">
                <a:pos x="240" y="192"/>
              </a:cxn>
              <a:cxn ang="0">
                <a:pos x="192" y="192"/>
              </a:cxn>
              <a:cxn ang="0">
                <a:pos x="96" y="144"/>
              </a:cxn>
              <a:cxn ang="0">
                <a:pos x="0" y="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0" y="1248"/>
                </a:lnTo>
                <a:lnTo>
                  <a:pt x="0" y="1296"/>
                </a:lnTo>
                <a:lnTo>
                  <a:pt x="96" y="1392"/>
                </a:lnTo>
                <a:lnTo>
                  <a:pt x="192" y="1440"/>
                </a:lnTo>
                <a:lnTo>
                  <a:pt x="240" y="1440"/>
                </a:lnTo>
                <a:lnTo>
                  <a:pt x="240" y="192"/>
                </a:lnTo>
                <a:lnTo>
                  <a:pt x="192" y="192"/>
                </a:lnTo>
                <a:lnTo>
                  <a:pt x="96" y="1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1143000" y="2514600"/>
            <a:ext cx="0" cy="19050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1143000" y="2438400"/>
            <a:ext cx="1524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5791200" y="40386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Freeform 19"/>
          <p:cNvSpPr>
            <a:spLocks/>
          </p:cNvSpPr>
          <p:nvPr/>
        </p:nvSpPr>
        <p:spPr bwMode="auto">
          <a:xfrm>
            <a:off x="57912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Freeform 20"/>
          <p:cNvSpPr>
            <a:spLocks/>
          </p:cNvSpPr>
          <p:nvPr/>
        </p:nvSpPr>
        <p:spPr bwMode="auto">
          <a:xfrm>
            <a:off x="6096000" y="2057400"/>
            <a:ext cx="838200" cy="2057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44" y="0"/>
              </a:cxn>
              <a:cxn ang="0">
                <a:pos x="288" y="0"/>
              </a:cxn>
              <a:cxn ang="0">
                <a:pos x="432" y="0"/>
              </a:cxn>
              <a:cxn ang="0">
                <a:pos x="528" y="48"/>
              </a:cxn>
              <a:cxn ang="0">
                <a:pos x="528" y="1296"/>
              </a:cxn>
              <a:cxn ang="0">
                <a:pos x="432" y="1248"/>
              </a:cxn>
              <a:cxn ang="0">
                <a:pos x="288" y="1248"/>
              </a:cxn>
              <a:cxn ang="0">
                <a:pos x="192" y="1248"/>
              </a:cxn>
              <a:cxn ang="0">
                <a:pos x="48" y="1296"/>
              </a:cxn>
              <a:cxn ang="0">
                <a:pos x="0" y="1296"/>
              </a:cxn>
              <a:cxn ang="0">
                <a:pos x="0" y="48"/>
              </a:cxn>
            </a:cxnLst>
            <a:rect l="0" t="0" r="r" b="b"/>
            <a:pathLst>
              <a:path w="528" h="1296">
                <a:moveTo>
                  <a:pt x="0" y="48"/>
                </a:moveTo>
                <a:lnTo>
                  <a:pt x="144" y="0"/>
                </a:lnTo>
                <a:lnTo>
                  <a:pt x="288" y="0"/>
                </a:lnTo>
                <a:lnTo>
                  <a:pt x="432" y="0"/>
                </a:lnTo>
                <a:lnTo>
                  <a:pt x="528" y="48"/>
                </a:lnTo>
                <a:lnTo>
                  <a:pt x="528" y="1296"/>
                </a:lnTo>
                <a:lnTo>
                  <a:pt x="432" y="1248"/>
                </a:lnTo>
                <a:lnTo>
                  <a:pt x="288" y="1248"/>
                </a:lnTo>
                <a:lnTo>
                  <a:pt x="192" y="1248"/>
                </a:lnTo>
                <a:lnTo>
                  <a:pt x="48" y="1296"/>
                </a:lnTo>
                <a:lnTo>
                  <a:pt x="0" y="1296"/>
                </a:lnTo>
                <a:lnTo>
                  <a:pt x="0" y="48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9" name="Freeform 21"/>
          <p:cNvSpPr>
            <a:spLocks/>
          </p:cNvSpPr>
          <p:nvPr/>
        </p:nvSpPr>
        <p:spPr bwMode="auto">
          <a:xfrm>
            <a:off x="6934200" y="21336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0"/>
              </a:cxn>
              <a:cxn ang="0">
                <a:pos x="144" y="48"/>
              </a:cxn>
              <a:cxn ang="0">
                <a:pos x="240" y="144"/>
              </a:cxn>
              <a:cxn ang="0">
                <a:pos x="240" y="192"/>
              </a:cxn>
              <a:cxn ang="0">
                <a:pos x="240" y="1440"/>
              </a:cxn>
              <a:cxn ang="0">
                <a:pos x="240" y="1344"/>
              </a:cxn>
              <a:cxn ang="0">
                <a:pos x="240" y="1440"/>
              </a:cxn>
              <a:cxn ang="0">
                <a:pos x="192" y="1344"/>
              </a:cxn>
              <a:cxn ang="0">
                <a:pos x="144" y="1296"/>
              </a:cxn>
              <a:cxn ang="0">
                <a:pos x="48" y="1248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48" y="0"/>
                </a:lnTo>
                <a:lnTo>
                  <a:pt x="144" y="48"/>
                </a:lnTo>
                <a:lnTo>
                  <a:pt x="240" y="144"/>
                </a:lnTo>
                <a:lnTo>
                  <a:pt x="240" y="192"/>
                </a:lnTo>
                <a:lnTo>
                  <a:pt x="240" y="1440"/>
                </a:lnTo>
                <a:lnTo>
                  <a:pt x="240" y="1344"/>
                </a:lnTo>
                <a:lnTo>
                  <a:pt x="240" y="1440"/>
                </a:lnTo>
                <a:lnTo>
                  <a:pt x="192" y="1344"/>
                </a:lnTo>
                <a:lnTo>
                  <a:pt x="144" y="1296"/>
                </a:lnTo>
                <a:lnTo>
                  <a:pt x="48" y="1248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6553200" y="4419600"/>
            <a:ext cx="762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V="1">
            <a:off x="7315200" y="24384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H="1">
            <a:off x="6553200" y="2438400"/>
            <a:ext cx="762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6553200" y="24384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Oval 26"/>
          <p:cNvSpPr>
            <a:spLocks noChangeArrowheads="1"/>
          </p:cNvSpPr>
          <p:nvPr/>
        </p:nvSpPr>
        <p:spPr bwMode="auto">
          <a:xfrm>
            <a:off x="5791200" y="2057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6553200" y="1295400"/>
            <a:ext cx="0" cy="41148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6" name="Oval 28"/>
          <p:cNvSpPr>
            <a:spLocks noChangeArrowheads="1"/>
          </p:cNvSpPr>
          <p:nvPr/>
        </p:nvSpPr>
        <p:spPr bwMode="auto">
          <a:xfrm>
            <a:off x="1143000" y="2057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II.3 CILINDRUL CIRCULAR DREPT – CORP DE ROTAŢIE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1143000" y="4038600"/>
            <a:ext cx="1524000" cy="762000"/>
          </a:xfrm>
          <a:prstGeom prst="ellipse">
            <a:avLst/>
          </a:prstGeom>
          <a:solidFill>
            <a:srgbClr val="99CCFF">
              <a:alpha val="52000"/>
            </a:srgbClr>
          </a:solidFill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1905000" y="15240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1143000" y="2438400"/>
            <a:ext cx="1524000" cy="1981200"/>
          </a:xfrm>
          <a:prstGeom prst="rect">
            <a:avLst/>
          </a:prstGeom>
          <a:noFill/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Freeform 23"/>
          <p:cNvSpPr>
            <a:spLocks/>
          </p:cNvSpPr>
          <p:nvPr/>
        </p:nvSpPr>
        <p:spPr bwMode="auto">
          <a:xfrm>
            <a:off x="11430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28" name="Freeform 24"/>
          <p:cNvSpPr>
            <a:spLocks/>
          </p:cNvSpPr>
          <p:nvPr/>
        </p:nvSpPr>
        <p:spPr bwMode="auto">
          <a:xfrm>
            <a:off x="1447800" y="2057400"/>
            <a:ext cx="838200" cy="2057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44" y="0"/>
              </a:cxn>
              <a:cxn ang="0">
                <a:pos x="288" y="0"/>
              </a:cxn>
              <a:cxn ang="0">
                <a:pos x="432" y="0"/>
              </a:cxn>
              <a:cxn ang="0">
                <a:pos x="528" y="48"/>
              </a:cxn>
              <a:cxn ang="0">
                <a:pos x="528" y="1296"/>
              </a:cxn>
              <a:cxn ang="0">
                <a:pos x="432" y="1248"/>
              </a:cxn>
              <a:cxn ang="0">
                <a:pos x="288" y="1248"/>
              </a:cxn>
              <a:cxn ang="0">
                <a:pos x="192" y="1248"/>
              </a:cxn>
              <a:cxn ang="0">
                <a:pos x="48" y="1296"/>
              </a:cxn>
              <a:cxn ang="0">
                <a:pos x="0" y="1296"/>
              </a:cxn>
              <a:cxn ang="0">
                <a:pos x="0" y="48"/>
              </a:cxn>
            </a:cxnLst>
            <a:rect l="0" t="0" r="r" b="b"/>
            <a:pathLst>
              <a:path w="528" h="1296">
                <a:moveTo>
                  <a:pt x="0" y="48"/>
                </a:moveTo>
                <a:lnTo>
                  <a:pt x="144" y="0"/>
                </a:lnTo>
                <a:lnTo>
                  <a:pt x="288" y="0"/>
                </a:lnTo>
                <a:lnTo>
                  <a:pt x="432" y="0"/>
                </a:lnTo>
                <a:lnTo>
                  <a:pt x="528" y="48"/>
                </a:lnTo>
                <a:lnTo>
                  <a:pt x="528" y="1296"/>
                </a:lnTo>
                <a:lnTo>
                  <a:pt x="432" y="1248"/>
                </a:lnTo>
                <a:lnTo>
                  <a:pt x="288" y="1248"/>
                </a:lnTo>
                <a:lnTo>
                  <a:pt x="192" y="1248"/>
                </a:lnTo>
                <a:lnTo>
                  <a:pt x="48" y="1296"/>
                </a:lnTo>
                <a:lnTo>
                  <a:pt x="0" y="1296"/>
                </a:lnTo>
                <a:lnTo>
                  <a:pt x="0" y="48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1" name="Freeform 27"/>
          <p:cNvSpPr>
            <a:spLocks/>
          </p:cNvSpPr>
          <p:nvPr/>
        </p:nvSpPr>
        <p:spPr bwMode="auto">
          <a:xfrm>
            <a:off x="2286000" y="21336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0"/>
              </a:cxn>
              <a:cxn ang="0">
                <a:pos x="144" y="48"/>
              </a:cxn>
              <a:cxn ang="0">
                <a:pos x="240" y="144"/>
              </a:cxn>
              <a:cxn ang="0">
                <a:pos x="240" y="192"/>
              </a:cxn>
              <a:cxn ang="0">
                <a:pos x="240" y="1440"/>
              </a:cxn>
              <a:cxn ang="0">
                <a:pos x="240" y="1344"/>
              </a:cxn>
              <a:cxn ang="0">
                <a:pos x="240" y="1440"/>
              </a:cxn>
              <a:cxn ang="0">
                <a:pos x="192" y="1344"/>
              </a:cxn>
              <a:cxn ang="0">
                <a:pos x="144" y="1296"/>
              </a:cxn>
              <a:cxn ang="0">
                <a:pos x="48" y="1248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48" y="0"/>
                </a:lnTo>
                <a:lnTo>
                  <a:pt x="144" y="48"/>
                </a:lnTo>
                <a:lnTo>
                  <a:pt x="240" y="144"/>
                </a:lnTo>
                <a:lnTo>
                  <a:pt x="240" y="192"/>
                </a:lnTo>
                <a:lnTo>
                  <a:pt x="240" y="1440"/>
                </a:lnTo>
                <a:lnTo>
                  <a:pt x="240" y="1344"/>
                </a:lnTo>
                <a:lnTo>
                  <a:pt x="240" y="1440"/>
                </a:lnTo>
                <a:lnTo>
                  <a:pt x="192" y="1344"/>
                </a:lnTo>
                <a:lnTo>
                  <a:pt x="144" y="1296"/>
                </a:lnTo>
                <a:lnTo>
                  <a:pt x="48" y="1248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2" name="Freeform 28"/>
          <p:cNvSpPr>
            <a:spLocks/>
          </p:cNvSpPr>
          <p:nvPr/>
        </p:nvSpPr>
        <p:spPr bwMode="auto">
          <a:xfrm>
            <a:off x="2362200" y="24384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144"/>
              </a:cxn>
              <a:cxn ang="0">
                <a:pos x="192" y="48"/>
              </a:cxn>
              <a:cxn ang="0">
                <a:pos x="192" y="0"/>
              </a:cxn>
              <a:cxn ang="0">
                <a:pos x="192" y="1248"/>
              </a:cxn>
              <a:cxn ang="0">
                <a:pos x="144" y="1344"/>
              </a:cxn>
              <a:cxn ang="0">
                <a:pos x="96" y="1392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96" y="144"/>
                </a:lnTo>
                <a:lnTo>
                  <a:pt x="192" y="48"/>
                </a:lnTo>
                <a:lnTo>
                  <a:pt x="192" y="0"/>
                </a:lnTo>
                <a:lnTo>
                  <a:pt x="192" y="1248"/>
                </a:lnTo>
                <a:lnTo>
                  <a:pt x="144" y="1344"/>
                </a:lnTo>
                <a:lnTo>
                  <a:pt x="96" y="1392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3" name="Freeform 29"/>
          <p:cNvSpPr>
            <a:spLocks/>
          </p:cNvSpPr>
          <p:nvPr/>
        </p:nvSpPr>
        <p:spPr bwMode="auto">
          <a:xfrm>
            <a:off x="1524000" y="2743200"/>
            <a:ext cx="838200" cy="2057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288" y="48"/>
              </a:cxn>
              <a:cxn ang="0">
                <a:pos x="384" y="48"/>
              </a:cxn>
              <a:cxn ang="0">
                <a:pos x="528" y="0"/>
              </a:cxn>
              <a:cxn ang="0">
                <a:pos x="528" y="1248"/>
              </a:cxn>
              <a:cxn ang="0">
                <a:pos x="384" y="1296"/>
              </a:cxn>
              <a:cxn ang="0">
                <a:pos x="240" y="1296"/>
              </a:cxn>
              <a:cxn ang="0">
                <a:pos x="144" y="1296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528" h="1296">
                <a:moveTo>
                  <a:pt x="0" y="0"/>
                </a:moveTo>
                <a:lnTo>
                  <a:pt x="144" y="48"/>
                </a:lnTo>
                <a:lnTo>
                  <a:pt x="288" y="48"/>
                </a:lnTo>
                <a:lnTo>
                  <a:pt x="384" y="48"/>
                </a:lnTo>
                <a:lnTo>
                  <a:pt x="528" y="0"/>
                </a:lnTo>
                <a:lnTo>
                  <a:pt x="528" y="1248"/>
                </a:lnTo>
                <a:lnTo>
                  <a:pt x="384" y="1296"/>
                </a:lnTo>
                <a:lnTo>
                  <a:pt x="240" y="1296"/>
                </a:lnTo>
                <a:lnTo>
                  <a:pt x="144" y="1296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5" name="Freeform 31"/>
          <p:cNvSpPr>
            <a:spLocks/>
          </p:cNvSpPr>
          <p:nvPr/>
        </p:nvSpPr>
        <p:spPr bwMode="auto">
          <a:xfrm>
            <a:off x="1143000" y="24384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0" y="1296"/>
              </a:cxn>
              <a:cxn ang="0">
                <a:pos x="96" y="1392"/>
              </a:cxn>
              <a:cxn ang="0">
                <a:pos x="192" y="1440"/>
              </a:cxn>
              <a:cxn ang="0">
                <a:pos x="240" y="1440"/>
              </a:cxn>
              <a:cxn ang="0">
                <a:pos x="240" y="192"/>
              </a:cxn>
              <a:cxn ang="0">
                <a:pos x="192" y="192"/>
              </a:cxn>
              <a:cxn ang="0">
                <a:pos x="96" y="144"/>
              </a:cxn>
              <a:cxn ang="0">
                <a:pos x="0" y="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0" y="1248"/>
                </a:lnTo>
                <a:lnTo>
                  <a:pt x="0" y="1296"/>
                </a:lnTo>
                <a:lnTo>
                  <a:pt x="96" y="1392"/>
                </a:lnTo>
                <a:lnTo>
                  <a:pt x="192" y="1440"/>
                </a:lnTo>
                <a:lnTo>
                  <a:pt x="240" y="1440"/>
                </a:lnTo>
                <a:lnTo>
                  <a:pt x="240" y="192"/>
                </a:lnTo>
                <a:lnTo>
                  <a:pt x="192" y="192"/>
                </a:lnTo>
                <a:lnTo>
                  <a:pt x="96" y="1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>
            <a:off x="1143000" y="2514600"/>
            <a:ext cx="0" cy="19050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>
            <a:off x="1143000" y="2438400"/>
            <a:ext cx="1524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71" name="Line 67"/>
          <p:cNvSpPr>
            <a:spLocks noChangeShapeType="1"/>
          </p:cNvSpPr>
          <p:nvPr/>
        </p:nvSpPr>
        <p:spPr bwMode="auto">
          <a:xfrm>
            <a:off x="6553200" y="1524000"/>
            <a:ext cx="0" cy="41148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73" name="Oval 69"/>
          <p:cNvSpPr>
            <a:spLocks noChangeArrowheads="1"/>
          </p:cNvSpPr>
          <p:nvPr/>
        </p:nvSpPr>
        <p:spPr bwMode="auto">
          <a:xfrm>
            <a:off x="5791200" y="40386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77" name="Freeform 73"/>
          <p:cNvSpPr>
            <a:spLocks/>
          </p:cNvSpPr>
          <p:nvPr/>
        </p:nvSpPr>
        <p:spPr bwMode="auto">
          <a:xfrm>
            <a:off x="57912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78" name="Freeform 74"/>
          <p:cNvSpPr>
            <a:spLocks/>
          </p:cNvSpPr>
          <p:nvPr/>
        </p:nvSpPr>
        <p:spPr bwMode="auto">
          <a:xfrm>
            <a:off x="6096000" y="2057400"/>
            <a:ext cx="838200" cy="2057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44" y="0"/>
              </a:cxn>
              <a:cxn ang="0">
                <a:pos x="288" y="0"/>
              </a:cxn>
              <a:cxn ang="0">
                <a:pos x="432" y="0"/>
              </a:cxn>
              <a:cxn ang="0">
                <a:pos x="528" y="48"/>
              </a:cxn>
              <a:cxn ang="0">
                <a:pos x="528" y="1296"/>
              </a:cxn>
              <a:cxn ang="0">
                <a:pos x="432" y="1248"/>
              </a:cxn>
              <a:cxn ang="0">
                <a:pos x="288" y="1248"/>
              </a:cxn>
              <a:cxn ang="0">
                <a:pos x="192" y="1248"/>
              </a:cxn>
              <a:cxn ang="0">
                <a:pos x="48" y="1296"/>
              </a:cxn>
              <a:cxn ang="0">
                <a:pos x="0" y="1296"/>
              </a:cxn>
              <a:cxn ang="0">
                <a:pos x="0" y="48"/>
              </a:cxn>
            </a:cxnLst>
            <a:rect l="0" t="0" r="r" b="b"/>
            <a:pathLst>
              <a:path w="528" h="1296">
                <a:moveTo>
                  <a:pt x="0" y="48"/>
                </a:moveTo>
                <a:lnTo>
                  <a:pt x="144" y="0"/>
                </a:lnTo>
                <a:lnTo>
                  <a:pt x="288" y="0"/>
                </a:lnTo>
                <a:lnTo>
                  <a:pt x="432" y="0"/>
                </a:lnTo>
                <a:lnTo>
                  <a:pt x="528" y="48"/>
                </a:lnTo>
                <a:lnTo>
                  <a:pt x="528" y="1296"/>
                </a:lnTo>
                <a:lnTo>
                  <a:pt x="432" y="1248"/>
                </a:lnTo>
                <a:lnTo>
                  <a:pt x="288" y="1248"/>
                </a:lnTo>
                <a:lnTo>
                  <a:pt x="192" y="1248"/>
                </a:lnTo>
                <a:lnTo>
                  <a:pt x="48" y="1296"/>
                </a:lnTo>
                <a:lnTo>
                  <a:pt x="0" y="1296"/>
                </a:lnTo>
                <a:lnTo>
                  <a:pt x="0" y="48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79" name="Freeform 75"/>
          <p:cNvSpPr>
            <a:spLocks/>
          </p:cNvSpPr>
          <p:nvPr/>
        </p:nvSpPr>
        <p:spPr bwMode="auto">
          <a:xfrm>
            <a:off x="6934200" y="21336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0"/>
              </a:cxn>
              <a:cxn ang="0">
                <a:pos x="144" y="48"/>
              </a:cxn>
              <a:cxn ang="0">
                <a:pos x="240" y="144"/>
              </a:cxn>
              <a:cxn ang="0">
                <a:pos x="240" y="192"/>
              </a:cxn>
              <a:cxn ang="0">
                <a:pos x="240" y="1440"/>
              </a:cxn>
              <a:cxn ang="0">
                <a:pos x="240" y="1344"/>
              </a:cxn>
              <a:cxn ang="0">
                <a:pos x="240" y="1440"/>
              </a:cxn>
              <a:cxn ang="0">
                <a:pos x="192" y="1344"/>
              </a:cxn>
              <a:cxn ang="0">
                <a:pos x="144" y="1296"/>
              </a:cxn>
              <a:cxn ang="0">
                <a:pos x="48" y="1248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48" y="0"/>
                </a:lnTo>
                <a:lnTo>
                  <a:pt x="144" y="48"/>
                </a:lnTo>
                <a:lnTo>
                  <a:pt x="240" y="144"/>
                </a:lnTo>
                <a:lnTo>
                  <a:pt x="240" y="192"/>
                </a:lnTo>
                <a:lnTo>
                  <a:pt x="240" y="1440"/>
                </a:lnTo>
                <a:lnTo>
                  <a:pt x="240" y="1344"/>
                </a:lnTo>
                <a:lnTo>
                  <a:pt x="240" y="1440"/>
                </a:lnTo>
                <a:lnTo>
                  <a:pt x="192" y="1344"/>
                </a:lnTo>
                <a:lnTo>
                  <a:pt x="144" y="1296"/>
                </a:lnTo>
                <a:lnTo>
                  <a:pt x="48" y="1248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80" name="Freeform 76"/>
          <p:cNvSpPr>
            <a:spLocks/>
          </p:cNvSpPr>
          <p:nvPr/>
        </p:nvSpPr>
        <p:spPr bwMode="auto">
          <a:xfrm>
            <a:off x="7010400" y="24384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144"/>
              </a:cxn>
              <a:cxn ang="0">
                <a:pos x="192" y="48"/>
              </a:cxn>
              <a:cxn ang="0">
                <a:pos x="192" y="0"/>
              </a:cxn>
              <a:cxn ang="0">
                <a:pos x="192" y="1248"/>
              </a:cxn>
              <a:cxn ang="0">
                <a:pos x="144" y="1344"/>
              </a:cxn>
              <a:cxn ang="0">
                <a:pos x="96" y="1392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96" y="144"/>
                </a:lnTo>
                <a:lnTo>
                  <a:pt x="192" y="48"/>
                </a:lnTo>
                <a:lnTo>
                  <a:pt x="192" y="0"/>
                </a:lnTo>
                <a:lnTo>
                  <a:pt x="192" y="1248"/>
                </a:lnTo>
                <a:lnTo>
                  <a:pt x="144" y="1344"/>
                </a:lnTo>
                <a:lnTo>
                  <a:pt x="96" y="1392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85" name="Line 81"/>
          <p:cNvSpPr>
            <a:spLocks noChangeShapeType="1"/>
          </p:cNvSpPr>
          <p:nvPr/>
        </p:nvSpPr>
        <p:spPr bwMode="auto">
          <a:xfrm>
            <a:off x="6553200" y="24384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86" name="Line 82"/>
          <p:cNvSpPr>
            <a:spLocks noChangeShapeType="1"/>
          </p:cNvSpPr>
          <p:nvPr/>
        </p:nvSpPr>
        <p:spPr bwMode="auto">
          <a:xfrm>
            <a:off x="7010400" y="27432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87" name="Line 83"/>
          <p:cNvSpPr>
            <a:spLocks noChangeShapeType="1"/>
          </p:cNvSpPr>
          <p:nvPr/>
        </p:nvSpPr>
        <p:spPr bwMode="auto">
          <a:xfrm>
            <a:off x="6553200" y="4419600"/>
            <a:ext cx="457200" cy="304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88" name="Line 84"/>
          <p:cNvSpPr>
            <a:spLocks noChangeShapeType="1"/>
          </p:cNvSpPr>
          <p:nvPr/>
        </p:nvSpPr>
        <p:spPr bwMode="auto">
          <a:xfrm>
            <a:off x="6553200" y="2438400"/>
            <a:ext cx="457200" cy="304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89" name="Oval 85"/>
          <p:cNvSpPr>
            <a:spLocks noChangeArrowheads="1"/>
          </p:cNvSpPr>
          <p:nvPr/>
        </p:nvSpPr>
        <p:spPr bwMode="auto">
          <a:xfrm>
            <a:off x="5791200" y="2057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90" name="Oval 86"/>
          <p:cNvSpPr>
            <a:spLocks noChangeArrowheads="1"/>
          </p:cNvSpPr>
          <p:nvPr/>
        </p:nvSpPr>
        <p:spPr bwMode="auto">
          <a:xfrm>
            <a:off x="1143000" y="2057400"/>
            <a:ext cx="1524000" cy="762000"/>
          </a:xfrm>
          <a:prstGeom prst="ellipse">
            <a:avLst/>
          </a:prstGeom>
          <a:solidFill>
            <a:srgbClr val="99CCFF">
              <a:alpha val="52000"/>
            </a:srgbClr>
          </a:solidFill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91" name="Line 87"/>
          <p:cNvSpPr>
            <a:spLocks noChangeShapeType="1"/>
          </p:cNvSpPr>
          <p:nvPr/>
        </p:nvSpPr>
        <p:spPr bwMode="auto">
          <a:xfrm>
            <a:off x="1143000" y="2438400"/>
            <a:ext cx="1524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592" name="Text Box 88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II.3 CILINDRUL CIRCULAR DREPT – CORP DE ROTAŢIE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838200" y="2209800"/>
            <a:ext cx="7543800" cy="4191000"/>
          </a:xfrm>
          <a:prstGeom prst="can">
            <a:avLst>
              <a:gd name="adj" fmla="val 26060"/>
            </a:avLst>
          </a:prstGeom>
          <a:solidFill>
            <a:srgbClr val="3366FF">
              <a:alpha val="46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4000" b="1">
              <a:solidFill>
                <a:srgbClr val="9933FF"/>
              </a:solidFill>
            </a:endParaRPr>
          </a:p>
          <a:p>
            <a:pPr algn="ctr" eaLnBrk="0" hangingPunct="0"/>
            <a:endParaRPr lang="en-US" sz="4000"/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1447800" y="1676400"/>
            <a:ext cx="6705600" cy="33528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9565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CIRCULAR  DREPT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838200" y="457200"/>
            <a:ext cx="7543800" cy="2971800"/>
          </a:xfrm>
          <a:prstGeom prst="can">
            <a:avLst>
              <a:gd name="adj" fmla="val 31796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4000" b="1">
              <a:solidFill>
                <a:srgbClr val="9933FF"/>
              </a:solidFill>
            </a:endParaRPr>
          </a:p>
          <a:p>
            <a:pPr algn="ctr" eaLnBrk="0" hangingPunct="0"/>
            <a:endParaRPr lang="en-US" sz="4000"/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1447800" y="1447800"/>
            <a:ext cx="6553200" cy="1371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113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CILINDRUL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5126" grpId="0" animBg="1"/>
      <p:bldP spid="512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6553200" y="1600200"/>
            <a:ext cx="0" cy="40386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5" name="Oval 33"/>
          <p:cNvSpPr>
            <a:spLocks noChangeArrowheads="1"/>
          </p:cNvSpPr>
          <p:nvPr/>
        </p:nvSpPr>
        <p:spPr bwMode="auto">
          <a:xfrm>
            <a:off x="5791200" y="40386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57912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90" name="Freeform 38"/>
          <p:cNvSpPr>
            <a:spLocks/>
          </p:cNvSpPr>
          <p:nvPr/>
        </p:nvSpPr>
        <p:spPr bwMode="auto">
          <a:xfrm>
            <a:off x="6096000" y="2057400"/>
            <a:ext cx="838200" cy="2057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44" y="0"/>
              </a:cxn>
              <a:cxn ang="0">
                <a:pos x="288" y="0"/>
              </a:cxn>
              <a:cxn ang="0">
                <a:pos x="432" y="0"/>
              </a:cxn>
              <a:cxn ang="0">
                <a:pos x="528" y="48"/>
              </a:cxn>
              <a:cxn ang="0">
                <a:pos x="528" y="1296"/>
              </a:cxn>
              <a:cxn ang="0">
                <a:pos x="432" y="1248"/>
              </a:cxn>
              <a:cxn ang="0">
                <a:pos x="288" y="1248"/>
              </a:cxn>
              <a:cxn ang="0">
                <a:pos x="192" y="1248"/>
              </a:cxn>
              <a:cxn ang="0">
                <a:pos x="48" y="1296"/>
              </a:cxn>
              <a:cxn ang="0">
                <a:pos x="0" y="1296"/>
              </a:cxn>
              <a:cxn ang="0">
                <a:pos x="0" y="48"/>
              </a:cxn>
            </a:cxnLst>
            <a:rect l="0" t="0" r="r" b="b"/>
            <a:pathLst>
              <a:path w="528" h="1296">
                <a:moveTo>
                  <a:pt x="0" y="48"/>
                </a:moveTo>
                <a:lnTo>
                  <a:pt x="144" y="0"/>
                </a:lnTo>
                <a:lnTo>
                  <a:pt x="288" y="0"/>
                </a:lnTo>
                <a:lnTo>
                  <a:pt x="432" y="0"/>
                </a:lnTo>
                <a:lnTo>
                  <a:pt x="528" y="48"/>
                </a:lnTo>
                <a:lnTo>
                  <a:pt x="528" y="1296"/>
                </a:lnTo>
                <a:lnTo>
                  <a:pt x="432" y="1248"/>
                </a:lnTo>
                <a:lnTo>
                  <a:pt x="288" y="1248"/>
                </a:lnTo>
                <a:lnTo>
                  <a:pt x="192" y="1248"/>
                </a:lnTo>
                <a:lnTo>
                  <a:pt x="48" y="1296"/>
                </a:lnTo>
                <a:lnTo>
                  <a:pt x="0" y="1296"/>
                </a:lnTo>
                <a:lnTo>
                  <a:pt x="0" y="48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6934200" y="21336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0"/>
              </a:cxn>
              <a:cxn ang="0">
                <a:pos x="144" y="48"/>
              </a:cxn>
              <a:cxn ang="0">
                <a:pos x="240" y="144"/>
              </a:cxn>
              <a:cxn ang="0">
                <a:pos x="240" y="192"/>
              </a:cxn>
              <a:cxn ang="0">
                <a:pos x="240" y="1440"/>
              </a:cxn>
              <a:cxn ang="0">
                <a:pos x="240" y="1344"/>
              </a:cxn>
              <a:cxn ang="0">
                <a:pos x="240" y="1440"/>
              </a:cxn>
              <a:cxn ang="0">
                <a:pos x="192" y="1344"/>
              </a:cxn>
              <a:cxn ang="0">
                <a:pos x="144" y="1296"/>
              </a:cxn>
              <a:cxn ang="0">
                <a:pos x="48" y="1248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48" y="0"/>
                </a:lnTo>
                <a:lnTo>
                  <a:pt x="144" y="48"/>
                </a:lnTo>
                <a:lnTo>
                  <a:pt x="240" y="144"/>
                </a:lnTo>
                <a:lnTo>
                  <a:pt x="240" y="192"/>
                </a:lnTo>
                <a:lnTo>
                  <a:pt x="240" y="1440"/>
                </a:lnTo>
                <a:lnTo>
                  <a:pt x="240" y="1344"/>
                </a:lnTo>
                <a:lnTo>
                  <a:pt x="240" y="1440"/>
                </a:lnTo>
                <a:lnTo>
                  <a:pt x="192" y="1344"/>
                </a:lnTo>
                <a:lnTo>
                  <a:pt x="144" y="1296"/>
                </a:lnTo>
                <a:lnTo>
                  <a:pt x="48" y="1248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7010400" y="24384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144"/>
              </a:cxn>
              <a:cxn ang="0">
                <a:pos x="192" y="48"/>
              </a:cxn>
              <a:cxn ang="0">
                <a:pos x="192" y="0"/>
              </a:cxn>
              <a:cxn ang="0">
                <a:pos x="192" y="1248"/>
              </a:cxn>
              <a:cxn ang="0">
                <a:pos x="144" y="1344"/>
              </a:cxn>
              <a:cxn ang="0">
                <a:pos x="96" y="1392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96" y="144"/>
                </a:lnTo>
                <a:lnTo>
                  <a:pt x="192" y="48"/>
                </a:lnTo>
                <a:lnTo>
                  <a:pt x="192" y="0"/>
                </a:lnTo>
                <a:lnTo>
                  <a:pt x="192" y="1248"/>
                </a:lnTo>
                <a:lnTo>
                  <a:pt x="144" y="1344"/>
                </a:lnTo>
                <a:lnTo>
                  <a:pt x="96" y="1392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>
            <a:off x="6172200" y="27432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>
            <a:off x="6553200" y="24384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99" name="Line 47"/>
          <p:cNvSpPr>
            <a:spLocks noChangeShapeType="1"/>
          </p:cNvSpPr>
          <p:nvPr/>
        </p:nvSpPr>
        <p:spPr bwMode="auto">
          <a:xfrm flipH="1">
            <a:off x="6172200" y="4419600"/>
            <a:ext cx="381000" cy="304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00" name="Line 48"/>
          <p:cNvSpPr>
            <a:spLocks noChangeShapeType="1"/>
          </p:cNvSpPr>
          <p:nvPr/>
        </p:nvSpPr>
        <p:spPr bwMode="auto">
          <a:xfrm flipH="1">
            <a:off x="6172200" y="2438400"/>
            <a:ext cx="381000" cy="3048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01" name="Freeform 49"/>
          <p:cNvSpPr>
            <a:spLocks/>
          </p:cNvSpPr>
          <p:nvPr/>
        </p:nvSpPr>
        <p:spPr bwMode="auto">
          <a:xfrm>
            <a:off x="6172200" y="2743200"/>
            <a:ext cx="838200" cy="2057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288" y="48"/>
              </a:cxn>
              <a:cxn ang="0">
                <a:pos x="384" y="48"/>
              </a:cxn>
              <a:cxn ang="0">
                <a:pos x="528" y="0"/>
              </a:cxn>
              <a:cxn ang="0">
                <a:pos x="528" y="1248"/>
              </a:cxn>
              <a:cxn ang="0">
                <a:pos x="384" y="1296"/>
              </a:cxn>
              <a:cxn ang="0">
                <a:pos x="240" y="1296"/>
              </a:cxn>
              <a:cxn ang="0">
                <a:pos x="144" y="1296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528" h="1296">
                <a:moveTo>
                  <a:pt x="0" y="0"/>
                </a:moveTo>
                <a:lnTo>
                  <a:pt x="144" y="48"/>
                </a:lnTo>
                <a:lnTo>
                  <a:pt x="288" y="48"/>
                </a:lnTo>
                <a:lnTo>
                  <a:pt x="384" y="48"/>
                </a:lnTo>
                <a:lnTo>
                  <a:pt x="528" y="0"/>
                </a:lnTo>
                <a:lnTo>
                  <a:pt x="528" y="1248"/>
                </a:lnTo>
                <a:lnTo>
                  <a:pt x="384" y="1296"/>
                </a:lnTo>
                <a:lnTo>
                  <a:pt x="240" y="1296"/>
                </a:lnTo>
                <a:lnTo>
                  <a:pt x="144" y="1296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02" name="Oval 50"/>
          <p:cNvSpPr>
            <a:spLocks noChangeArrowheads="1"/>
          </p:cNvSpPr>
          <p:nvPr/>
        </p:nvSpPr>
        <p:spPr bwMode="auto">
          <a:xfrm>
            <a:off x="5791200" y="2057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03" name="Oval 51"/>
          <p:cNvSpPr>
            <a:spLocks noChangeArrowheads="1"/>
          </p:cNvSpPr>
          <p:nvPr/>
        </p:nvSpPr>
        <p:spPr bwMode="auto">
          <a:xfrm>
            <a:off x="1143000" y="4038600"/>
            <a:ext cx="1524000" cy="762000"/>
          </a:xfrm>
          <a:prstGeom prst="ellipse">
            <a:avLst/>
          </a:prstGeom>
          <a:solidFill>
            <a:srgbClr val="99CCFF">
              <a:alpha val="52000"/>
            </a:srgbClr>
          </a:solidFill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04" name="Line 52"/>
          <p:cNvSpPr>
            <a:spLocks noChangeShapeType="1"/>
          </p:cNvSpPr>
          <p:nvPr/>
        </p:nvSpPr>
        <p:spPr bwMode="auto">
          <a:xfrm>
            <a:off x="1905000" y="15240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05" name="Rectangle 53"/>
          <p:cNvSpPr>
            <a:spLocks noChangeArrowheads="1"/>
          </p:cNvSpPr>
          <p:nvPr/>
        </p:nvSpPr>
        <p:spPr bwMode="auto">
          <a:xfrm>
            <a:off x="1143000" y="2438400"/>
            <a:ext cx="1524000" cy="1981200"/>
          </a:xfrm>
          <a:prstGeom prst="rect">
            <a:avLst/>
          </a:prstGeom>
          <a:noFill/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06" name="Freeform 54"/>
          <p:cNvSpPr>
            <a:spLocks/>
          </p:cNvSpPr>
          <p:nvPr/>
        </p:nvSpPr>
        <p:spPr bwMode="auto">
          <a:xfrm>
            <a:off x="11430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07" name="Freeform 55"/>
          <p:cNvSpPr>
            <a:spLocks/>
          </p:cNvSpPr>
          <p:nvPr/>
        </p:nvSpPr>
        <p:spPr bwMode="auto">
          <a:xfrm>
            <a:off x="1447800" y="2057400"/>
            <a:ext cx="838200" cy="2057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44" y="0"/>
              </a:cxn>
              <a:cxn ang="0">
                <a:pos x="288" y="0"/>
              </a:cxn>
              <a:cxn ang="0">
                <a:pos x="432" y="0"/>
              </a:cxn>
              <a:cxn ang="0">
                <a:pos x="528" y="48"/>
              </a:cxn>
              <a:cxn ang="0">
                <a:pos x="528" y="1296"/>
              </a:cxn>
              <a:cxn ang="0">
                <a:pos x="432" y="1248"/>
              </a:cxn>
              <a:cxn ang="0">
                <a:pos x="288" y="1248"/>
              </a:cxn>
              <a:cxn ang="0">
                <a:pos x="192" y="1248"/>
              </a:cxn>
              <a:cxn ang="0">
                <a:pos x="48" y="1296"/>
              </a:cxn>
              <a:cxn ang="0">
                <a:pos x="0" y="1296"/>
              </a:cxn>
              <a:cxn ang="0">
                <a:pos x="0" y="48"/>
              </a:cxn>
            </a:cxnLst>
            <a:rect l="0" t="0" r="r" b="b"/>
            <a:pathLst>
              <a:path w="528" h="1296">
                <a:moveTo>
                  <a:pt x="0" y="48"/>
                </a:moveTo>
                <a:lnTo>
                  <a:pt x="144" y="0"/>
                </a:lnTo>
                <a:lnTo>
                  <a:pt x="288" y="0"/>
                </a:lnTo>
                <a:lnTo>
                  <a:pt x="432" y="0"/>
                </a:lnTo>
                <a:lnTo>
                  <a:pt x="528" y="48"/>
                </a:lnTo>
                <a:lnTo>
                  <a:pt x="528" y="1296"/>
                </a:lnTo>
                <a:lnTo>
                  <a:pt x="432" y="1248"/>
                </a:lnTo>
                <a:lnTo>
                  <a:pt x="288" y="1248"/>
                </a:lnTo>
                <a:lnTo>
                  <a:pt x="192" y="1248"/>
                </a:lnTo>
                <a:lnTo>
                  <a:pt x="48" y="1296"/>
                </a:lnTo>
                <a:lnTo>
                  <a:pt x="0" y="1296"/>
                </a:lnTo>
                <a:lnTo>
                  <a:pt x="0" y="48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08" name="Freeform 56"/>
          <p:cNvSpPr>
            <a:spLocks/>
          </p:cNvSpPr>
          <p:nvPr/>
        </p:nvSpPr>
        <p:spPr bwMode="auto">
          <a:xfrm>
            <a:off x="2286000" y="21336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0"/>
              </a:cxn>
              <a:cxn ang="0">
                <a:pos x="144" y="48"/>
              </a:cxn>
              <a:cxn ang="0">
                <a:pos x="240" y="144"/>
              </a:cxn>
              <a:cxn ang="0">
                <a:pos x="240" y="192"/>
              </a:cxn>
              <a:cxn ang="0">
                <a:pos x="240" y="1440"/>
              </a:cxn>
              <a:cxn ang="0">
                <a:pos x="240" y="1344"/>
              </a:cxn>
              <a:cxn ang="0">
                <a:pos x="240" y="1440"/>
              </a:cxn>
              <a:cxn ang="0">
                <a:pos x="192" y="1344"/>
              </a:cxn>
              <a:cxn ang="0">
                <a:pos x="144" y="1296"/>
              </a:cxn>
              <a:cxn ang="0">
                <a:pos x="48" y="1248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48" y="0"/>
                </a:lnTo>
                <a:lnTo>
                  <a:pt x="144" y="48"/>
                </a:lnTo>
                <a:lnTo>
                  <a:pt x="240" y="144"/>
                </a:lnTo>
                <a:lnTo>
                  <a:pt x="240" y="192"/>
                </a:lnTo>
                <a:lnTo>
                  <a:pt x="240" y="1440"/>
                </a:lnTo>
                <a:lnTo>
                  <a:pt x="240" y="1344"/>
                </a:lnTo>
                <a:lnTo>
                  <a:pt x="240" y="1440"/>
                </a:lnTo>
                <a:lnTo>
                  <a:pt x="192" y="1344"/>
                </a:lnTo>
                <a:lnTo>
                  <a:pt x="144" y="1296"/>
                </a:lnTo>
                <a:lnTo>
                  <a:pt x="48" y="1248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09" name="Freeform 57"/>
          <p:cNvSpPr>
            <a:spLocks/>
          </p:cNvSpPr>
          <p:nvPr/>
        </p:nvSpPr>
        <p:spPr bwMode="auto">
          <a:xfrm>
            <a:off x="2362200" y="24384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144"/>
              </a:cxn>
              <a:cxn ang="0">
                <a:pos x="192" y="48"/>
              </a:cxn>
              <a:cxn ang="0">
                <a:pos x="192" y="0"/>
              </a:cxn>
              <a:cxn ang="0">
                <a:pos x="192" y="1248"/>
              </a:cxn>
              <a:cxn ang="0">
                <a:pos x="144" y="1344"/>
              </a:cxn>
              <a:cxn ang="0">
                <a:pos x="96" y="1392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96" y="144"/>
                </a:lnTo>
                <a:lnTo>
                  <a:pt x="192" y="48"/>
                </a:lnTo>
                <a:lnTo>
                  <a:pt x="192" y="0"/>
                </a:lnTo>
                <a:lnTo>
                  <a:pt x="192" y="1248"/>
                </a:lnTo>
                <a:lnTo>
                  <a:pt x="144" y="1344"/>
                </a:lnTo>
                <a:lnTo>
                  <a:pt x="96" y="1392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10" name="Freeform 58"/>
          <p:cNvSpPr>
            <a:spLocks/>
          </p:cNvSpPr>
          <p:nvPr/>
        </p:nvSpPr>
        <p:spPr bwMode="auto">
          <a:xfrm>
            <a:off x="1524000" y="2743200"/>
            <a:ext cx="838200" cy="2057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288" y="48"/>
              </a:cxn>
              <a:cxn ang="0">
                <a:pos x="384" y="48"/>
              </a:cxn>
              <a:cxn ang="0">
                <a:pos x="528" y="0"/>
              </a:cxn>
              <a:cxn ang="0">
                <a:pos x="528" y="1248"/>
              </a:cxn>
              <a:cxn ang="0">
                <a:pos x="384" y="1296"/>
              </a:cxn>
              <a:cxn ang="0">
                <a:pos x="240" y="1296"/>
              </a:cxn>
              <a:cxn ang="0">
                <a:pos x="144" y="1296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528" h="1296">
                <a:moveTo>
                  <a:pt x="0" y="0"/>
                </a:moveTo>
                <a:lnTo>
                  <a:pt x="144" y="48"/>
                </a:lnTo>
                <a:lnTo>
                  <a:pt x="288" y="48"/>
                </a:lnTo>
                <a:lnTo>
                  <a:pt x="384" y="48"/>
                </a:lnTo>
                <a:lnTo>
                  <a:pt x="528" y="0"/>
                </a:lnTo>
                <a:lnTo>
                  <a:pt x="528" y="1248"/>
                </a:lnTo>
                <a:lnTo>
                  <a:pt x="384" y="1296"/>
                </a:lnTo>
                <a:lnTo>
                  <a:pt x="240" y="1296"/>
                </a:lnTo>
                <a:lnTo>
                  <a:pt x="144" y="1296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11" name="Freeform 59"/>
          <p:cNvSpPr>
            <a:spLocks/>
          </p:cNvSpPr>
          <p:nvPr/>
        </p:nvSpPr>
        <p:spPr bwMode="auto">
          <a:xfrm>
            <a:off x="1143000" y="24384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0" y="1296"/>
              </a:cxn>
              <a:cxn ang="0">
                <a:pos x="96" y="1392"/>
              </a:cxn>
              <a:cxn ang="0">
                <a:pos x="192" y="1440"/>
              </a:cxn>
              <a:cxn ang="0">
                <a:pos x="240" y="1440"/>
              </a:cxn>
              <a:cxn ang="0">
                <a:pos x="240" y="192"/>
              </a:cxn>
              <a:cxn ang="0">
                <a:pos x="192" y="192"/>
              </a:cxn>
              <a:cxn ang="0">
                <a:pos x="96" y="144"/>
              </a:cxn>
              <a:cxn ang="0">
                <a:pos x="0" y="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0" y="1248"/>
                </a:lnTo>
                <a:lnTo>
                  <a:pt x="0" y="1296"/>
                </a:lnTo>
                <a:lnTo>
                  <a:pt x="96" y="1392"/>
                </a:lnTo>
                <a:lnTo>
                  <a:pt x="192" y="1440"/>
                </a:lnTo>
                <a:lnTo>
                  <a:pt x="240" y="1440"/>
                </a:lnTo>
                <a:lnTo>
                  <a:pt x="240" y="192"/>
                </a:lnTo>
                <a:lnTo>
                  <a:pt x="192" y="192"/>
                </a:lnTo>
                <a:lnTo>
                  <a:pt x="96" y="1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12" name="Line 60"/>
          <p:cNvSpPr>
            <a:spLocks noChangeShapeType="1"/>
          </p:cNvSpPr>
          <p:nvPr/>
        </p:nvSpPr>
        <p:spPr bwMode="auto">
          <a:xfrm>
            <a:off x="1143000" y="2514600"/>
            <a:ext cx="0" cy="19050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13" name="Line 61"/>
          <p:cNvSpPr>
            <a:spLocks noChangeShapeType="1"/>
          </p:cNvSpPr>
          <p:nvPr/>
        </p:nvSpPr>
        <p:spPr bwMode="auto">
          <a:xfrm>
            <a:off x="1143000" y="2438400"/>
            <a:ext cx="1524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14" name="Oval 62"/>
          <p:cNvSpPr>
            <a:spLocks noChangeArrowheads="1"/>
          </p:cNvSpPr>
          <p:nvPr/>
        </p:nvSpPr>
        <p:spPr bwMode="auto">
          <a:xfrm>
            <a:off x="1143000" y="2057400"/>
            <a:ext cx="1524000" cy="762000"/>
          </a:xfrm>
          <a:prstGeom prst="ellipse">
            <a:avLst/>
          </a:prstGeom>
          <a:solidFill>
            <a:srgbClr val="99CCFF">
              <a:alpha val="52000"/>
            </a:srgbClr>
          </a:solidFill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15" name="Line 63"/>
          <p:cNvSpPr>
            <a:spLocks noChangeShapeType="1"/>
          </p:cNvSpPr>
          <p:nvPr/>
        </p:nvSpPr>
        <p:spPr bwMode="auto">
          <a:xfrm>
            <a:off x="1143000" y="2438400"/>
            <a:ext cx="1524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616" name="Text Box 64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II.3 CILINDRUL CIRCULAR DREPT – CORP DE ROTAŢIE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44" name="Line 68"/>
          <p:cNvSpPr>
            <a:spLocks noChangeShapeType="1"/>
          </p:cNvSpPr>
          <p:nvPr/>
        </p:nvSpPr>
        <p:spPr bwMode="auto">
          <a:xfrm>
            <a:off x="6553200" y="1600200"/>
            <a:ext cx="0" cy="40386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45" name="Oval 69"/>
          <p:cNvSpPr>
            <a:spLocks noChangeArrowheads="1"/>
          </p:cNvSpPr>
          <p:nvPr/>
        </p:nvSpPr>
        <p:spPr bwMode="auto">
          <a:xfrm>
            <a:off x="5791200" y="40386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46" name="Freeform 70"/>
          <p:cNvSpPr>
            <a:spLocks/>
          </p:cNvSpPr>
          <p:nvPr/>
        </p:nvSpPr>
        <p:spPr bwMode="auto">
          <a:xfrm>
            <a:off x="57912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47" name="Freeform 71"/>
          <p:cNvSpPr>
            <a:spLocks/>
          </p:cNvSpPr>
          <p:nvPr/>
        </p:nvSpPr>
        <p:spPr bwMode="auto">
          <a:xfrm>
            <a:off x="6096000" y="2057400"/>
            <a:ext cx="838200" cy="2057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44" y="0"/>
              </a:cxn>
              <a:cxn ang="0">
                <a:pos x="288" y="0"/>
              </a:cxn>
              <a:cxn ang="0">
                <a:pos x="432" y="0"/>
              </a:cxn>
              <a:cxn ang="0">
                <a:pos x="528" y="48"/>
              </a:cxn>
              <a:cxn ang="0">
                <a:pos x="528" y="1296"/>
              </a:cxn>
              <a:cxn ang="0">
                <a:pos x="432" y="1248"/>
              </a:cxn>
              <a:cxn ang="0">
                <a:pos x="288" y="1248"/>
              </a:cxn>
              <a:cxn ang="0">
                <a:pos x="192" y="1248"/>
              </a:cxn>
              <a:cxn ang="0">
                <a:pos x="48" y="1296"/>
              </a:cxn>
              <a:cxn ang="0">
                <a:pos x="0" y="1296"/>
              </a:cxn>
              <a:cxn ang="0">
                <a:pos x="0" y="48"/>
              </a:cxn>
            </a:cxnLst>
            <a:rect l="0" t="0" r="r" b="b"/>
            <a:pathLst>
              <a:path w="528" h="1296">
                <a:moveTo>
                  <a:pt x="0" y="48"/>
                </a:moveTo>
                <a:lnTo>
                  <a:pt x="144" y="0"/>
                </a:lnTo>
                <a:lnTo>
                  <a:pt x="288" y="0"/>
                </a:lnTo>
                <a:lnTo>
                  <a:pt x="432" y="0"/>
                </a:lnTo>
                <a:lnTo>
                  <a:pt x="528" y="48"/>
                </a:lnTo>
                <a:lnTo>
                  <a:pt x="528" y="1296"/>
                </a:lnTo>
                <a:lnTo>
                  <a:pt x="432" y="1248"/>
                </a:lnTo>
                <a:lnTo>
                  <a:pt x="288" y="1248"/>
                </a:lnTo>
                <a:lnTo>
                  <a:pt x="192" y="1248"/>
                </a:lnTo>
                <a:lnTo>
                  <a:pt x="48" y="1296"/>
                </a:lnTo>
                <a:lnTo>
                  <a:pt x="0" y="1296"/>
                </a:lnTo>
                <a:lnTo>
                  <a:pt x="0" y="48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48" name="Freeform 72"/>
          <p:cNvSpPr>
            <a:spLocks/>
          </p:cNvSpPr>
          <p:nvPr/>
        </p:nvSpPr>
        <p:spPr bwMode="auto">
          <a:xfrm>
            <a:off x="6934200" y="21336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0"/>
              </a:cxn>
              <a:cxn ang="0">
                <a:pos x="144" y="48"/>
              </a:cxn>
              <a:cxn ang="0">
                <a:pos x="240" y="144"/>
              </a:cxn>
              <a:cxn ang="0">
                <a:pos x="240" y="192"/>
              </a:cxn>
              <a:cxn ang="0">
                <a:pos x="240" y="1440"/>
              </a:cxn>
              <a:cxn ang="0">
                <a:pos x="240" y="1344"/>
              </a:cxn>
              <a:cxn ang="0">
                <a:pos x="240" y="1440"/>
              </a:cxn>
              <a:cxn ang="0">
                <a:pos x="192" y="1344"/>
              </a:cxn>
              <a:cxn ang="0">
                <a:pos x="144" y="1296"/>
              </a:cxn>
              <a:cxn ang="0">
                <a:pos x="48" y="1248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48" y="0"/>
                </a:lnTo>
                <a:lnTo>
                  <a:pt x="144" y="48"/>
                </a:lnTo>
                <a:lnTo>
                  <a:pt x="240" y="144"/>
                </a:lnTo>
                <a:lnTo>
                  <a:pt x="240" y="192"/>
                </a:lnTo>
                <a:lnTo>
                  <a:pt x="240" y="1440"/>
                </a:lnTo>
                <a:lnTo>
                  <a:pt x="240" y="1344"/>
                </a:lnTo>
                <a:lnTo>
                  <a:pt x="240" y="1440"/>
                </a:lnTo>
                <a:lnTo>
                  <a:pt x="192" y="1344"/>
                </a:lnTo>
                <a:lnTo>
                  <a:pt x="144" y="1296"/>
                </a:lnTo>
                <a:lnTo>
                  <a:pt x="48" y="1248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49" name="Freeform 73"/>
          <p:cNvSpPr>
            <a:spLocks/>
          </p:cNvSpPr>
          <p:nvPr/>
        </p:nvSpPr>
        <p:spPr bwMode="auto">
          <a:xfrm>
            <a:off x="7010400" y="24384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144"/>
              </a:cxn>
              <a:cxn ang="0">
                <a:pos x="192" y="48"/>
              </a:cxn>
              <a:cxn ang="0">
                <a:pos x="192" y="0"/>
              </a:cxn>
              <a:cxn ang="0">
                <a:pos x="192" y="1248"/>
              </a:cxn>
              <a:cxn ang="0">
                <a:pos x="144" y="1344"/>
              </a:cxn>
              <a:cxn ang="0">
                <a:pos x="96" y="1392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96" y="144"/>
                </a:lnTo>
                <a:lnTo>
                  <a:pt x="192" y="48"/>
                </a:lnTo>
                <a:lnTo>
                  <a:pt x="192" y="0"/>
                </a:lnTo>
                <a:lnTo>
                  <a:pt x="192" y="1248"/>
                </a:lnTo>
                <a:lnTo>
                  <a:pt x="144" y="1344"/>
                </a:lnTo>
                <a:lnTo>
                  <a:pt x="96" y="1392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1" name="Line 75"/>
          <p:cNvSpPr>
            <a:spLocks noChangeShapeType="1"/>
          </p:cNvSpPr>
          <p:nvPr/>
        </p:nvSpPr>
        <p:spPr bwMode="auto">
          <a:xfrm>
            <a:off x="6553200" y="2438400"/>
            <a:ext cx="0" cy="19812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3" name="Line 77"/>
          <p:cNvSpPr>
            <a:spLocks noChangeShapeType="1"/>
          </p:cNvSpPr>
          <p:nvPr/>
        </p:nvSpPr>
        <p:spPr bwMode="auto">
          <a:xfrm flipH="1">
            <a:off x="5791200" y="2438400"/>
            <a:ext cx="762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8" name="Line 82"/>
          <p:cNvSpPr>
            <a:spLocks noChangeShapeType="1"/>
          </p:cNvSpPr>
          <p:nvPr/>
        </p:nvSpPr>
        <p:spPr bwMode="auto">
          <a:xfrm flipH="1">
            <a:off x="5791200" y="4495800"/>
            <a:ext cx="762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59" name="Freeform 83"/>
          <p:cNvSpPr>
            <a:spLocks/>
          </p:cNvSpPr>
          <p:nvPr/>
        </p:nvSpPr>
        <p:spPr bwMode="auto">
          <a:xfrm>
            <a:off x="6172200" y="2743200"/>
            <a:ext cx="838200" cy="2057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288" y="48"/>
              </a:cxn>
              <a:cxn ang="0">
                <a:pos x="384" y="48"/>
              </a:cxn>
              <a:cxn ang="0">
                <a:pos x="528" y="0"/>
              </a:cxn>
              <a:cxn ang="0">
                <a:pos x="528" y="1248"/>
              </a:cxn>
              <a:cxn ang="0">
                <a:pos x="384" y="1296"/>
              </a:cxn>
              <a:cxn ang="0">
                <a:pos x="240" y="1296"/>
              </a:cxn>
              <a:cxn ang="0">
                <a:pos x="144" y="1296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528" h="1296">
                <a:moveTo>
                  <a:pt x="0" y="0"/>
                </a:moveTo>
                <a:lnTo>
                  <a:pt x="144" y="48"/>
                </a:lnTo>
                <a:lnTo>
                  <a:pt x="288" y="48"/>
                </a:lnTo>
                <a:lnTo>
                  <a:pt x="384" y="48"/>
                </a:lnTo>
                <a:lnTo>
                  <a:pt x="528" y="0"/>
                </a:lnTo>
                <a:lnTo>
                  <a:pt x="528" y="1248"/>
                </a:lnTo>
                <a:lnTo>
                  <a:pt x="384" y="1296"/>
                </a:lnTo>
                <a:lnTo>
                  <a:pt x="240" y="1296"/>
                </a:lnTo>
                <a:lnTo>
                  <a:pt x="144" y="1296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60" name="Freeform 84"/>
          <p:cNvSpPr>
            <a:spLocks/>
          </p:cNvSpPr>
          <p:nvPr/>
        </p:nvSpPr>
        <p:spPr bwMode="auto">
          <a:xfrm>
            <a:off x="5791200" y="24384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0" y="1296"/>
              </a:cxn>
              <a:cxn ang="0">
                <a:pos x="96" y="1392"/>
              </a:cxn>
              <a:cxn ang="0">
                <a:pos x="192" y="1440"/>
              </a:cxn>
              <a:cxn ang="0">
                <a:pos x="240" y="1440"/>
              </a:cxn>
              <a:cxn ang="0">
                <a:pos x="240" y="192"/>
              </a:cxn>
              <a:cxn ang="0">
                <a:pos x="192" y="192"/>
              </a:cxn>
              <a:cxn ang="0">
                <a:pos x="96" y="144"/>
              </a:cxn>
              <a:cxn ang="0">
                <a:pos x="0" y="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0" y="1248"/>
                </a:lnTo>
                <a:lnTo>
                  <a:pt x="0" y="1296"/>
                </a:lnTo>
                <a:lnTo>
                  <a:pt x="96" y="1392"/>
                </a:lnTo>
                <a:lnTo>
                  <a:pt x="192" y="1440"/>
                </a:lnTo>
                <a:lnTo>
                  <a:pt x="240" y="1440"/>
                </a:lnTo>
                <a:lnTo>
                  <a:pt x="240" y="192"/>
                </a:lnTo>
                <a:lnTo>
                  <a:pt x="192" y="192"/>
                </a:lnTo>
                <a:lnTo>
                  <a:pt x="96" y="1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61" name="Line 85"/>
          <p:cNvSpPr>
            <a:spLocks noChangeShapeType="1"/>
          </p:cNvSpPr>
          <p:nvPr/>
        </p:nvSpPr>
        <p:spPr bwMode="auto">
          <a:xfrm>
            <a:off x="5791200" y="2438400"/>
            <a:ext cx="0" cy="20574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62" name="Oval 86"/>
          <p:cNvSpPr>
            <a:spLocks noChangeArrowheads="1"/>
          </p:cNvSpPr>
          <p:nvPr/>
        </p:nvSpPr>
        <p:spPr bwMode="auto">
          <a:xfrm>
            <a:off x="5791200" y="2057400"/>
            <a:ext cx="1524000" cy="762000"/>
          </a:xfrm>
          <a:prstGeom prst="ellipse">
            <a:avLst/>
          </a:prstGeom>
          <a:noFill/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63" name="Oval 87"/>
          <p:cNvSpPr>
            <a:spLocks noChangeArrowheads="1"/>
          </p:cNvSpPr>
          <p:nvPr/>
        </p:nvSpPr>
        <p:spPr bwMode="auto">
          <a:xfrm>
            <a:off x="1143000" y="4038600"/>
            <a:ext cx="1524000" cy="762000"/>
          </a:xfrm>
          <a:prstGeom prst="ellipse">
            <a:avLst/>
          </a:prstGeom>
          <a:solidFill>
            <a:srgbClr val="99CCFF">
              <a:alpha val="52000"/>
            </a:srgbClr>
          </a:solidFill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64" name="Line 88"/>
          <p:cNvSpPr>
            <a:spLocks noChangeShapeType="1"/>
          </p:cNvSpPr>
          <p:nvPr/>
        </p:nvSpPr>
        <p:spPr bwMode="auto">
          <a:xfrm>
            <a:off x="1905000" y="1524000"/>
            <a:ext cx="0" cy="3810000"/>
          </a:xfrm>
          <a:prstGeom prst="line">
            <a:avLst/>
          </a:prstGeom>
          <a:noFill/>
          <a:ln w="9525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65" name="Rectangle 89"/>
          <p:cNvSpPr>
            <a:spLocks noChangeArrowheads="1"/>
          </p:cNvSpPr>
          <p:nvPr/>
        </p:nvSpPr>
        <p:spPr bwMode="auto">
          <a:xfrm>
            <a:off x="1143000" y="2438400"/>
            <a:ext cx="1524000" cy="1981200"/>
          </a:xfrm>
          <a:prstGeom prst="rect">
            <a:avLst/>
          </a:prstGeom>
          <a:noFill/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66" name="Freeform 90"/>
          <p:cNvSpPr>
            <a:spLocks/>
          </p:cNvSpPr>
          <p:nvPr/>
        </p:nvSpPr>
        <p:spPr bwMode="auto">
          <a:xfrm>
            <a:off x="1143000" y="21336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0" y="144"/>
              </a:cxn>
              <a:cxn ang="0">
                <a:pos x="48" y="96"/>
              </a:cxn>
              <a:cxn ang="0">
                <a:pos x="96" y="48"/>
              </a:cxn>
              <a:cxn ang="0">
                <a:pos x="192" y="0"/>
              </a:cxn>
              <a:cxn ang="0">
                <a:pos x="192" y="1248"/>
              </a:cxn>
              <a:cxn ang="0">
                <a:pos x="96" y="1296"/>
              </a:cxn>
              <a:cxn ang="0">
                <a:pos x="48" y="1344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0" y="144"/>
                </a:lnTo>
                <a:lnTo>
                  <a:pt x="48" y="96"/>
                </a:lnTo>
                <a:lnTo>
                  <a:pt x="96" y="48"/>
                </a:lnTo>
                <a:lnTo>
                  <a:pt x="192" y="0"/>
                </a:lnTo>
                <a:lnTo>
                  <a:pt x="192" y="1248"/>
                </a:lnTo>
                <a:lnTo>
                  <a:pt x="96" y="1296"/>
                </a:lnTo>
                <a:lnTo>
                  <a:pt x="48" y="1344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67" name="Freeform 91"/>
          <p:cNvSpPr>
            <a:spLocks/>
          </p:cNvSpPr>
          <p:nvPr/>
        </p:nvSpPr>
        <p:spPr bwMode="auto">
          <a:xfrm>
            <a:off x="1447800" y="2057400"/>
            <a:ext cx="838200" cy="2057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44" y="0"/>
              </a:cxn>
              <a:cxn ang="0">
                <a:pos x="288" y="0"/>
              </a:cxn>
              <a:cxn ang="0">
                <a:pos x="432" y="0"/>
              </a:cxn>
              <a:cxn ang="0">
                <a:pos x="528" y="48"/>
              </a:cxn>
              <a:cxn ang="0">
                <a:pos x="528" y="1296"/>
              </a:cxn>
              <a:cxn ang="0">
                <a:pos x="432" y="1248"/>
              </a:cxn>
              <a:cxn ang="0">
                <a:pos x="288" y="1248"/>
              </a:cxn>
              <a:cxn ang="0">
                <a:pos x="192" y="1248"/>
              </a:cxn>
              <a:cxn ang="0">
                <a:pos x="48" y="1296"/>
              </a:cxn>
              <a:cxn ang="0">
                <a:pos x="0" y="1296"/>
              </a:cxn>
              <a:cxn ang="0">
                <a:pos x="0" y="48"/>
              </a:cxn>
            </a:cxnLst>
            <a:rect l="0" t="0" r="r" b="b"/>
            <a:pathLst>
              <a:path w="528" h="1296">
                <a:moveTo>
                  <a:pt x="0" y="48"/>
                </a:moveTo>
                <a:lnTo>
                  <a:pt x="144" y="0"/>
                </a:lnTo>
                <a:lnTo>
                  <a:pt x="288" y="0"/>
                </a:lnTo>
                <a:lnTo>
                  <a:pt x="432" y="0"/>
                </a:lnTo>
                <a:lnTo>
                  <a:pt x="528" y="48"/>
                </a:lnTo>
                <a:lnTo>
                  <a:pt x="528" y="1296"/>
                </a:lnTo>
                <a:lnTo>
                  <a:pt x="432" y="1248"/>
                </a:lnTo>
                <a:lnTo>
                  <a:pt x="288" y="1248"/>
                </a:lnTo>
                <a:lnTo>
                  <a:pt x="192" y="1248"/>
                </a:lnTo>
                <a:lnTo>
                  <a:pt x="48" y="1296"/>
                </a:lnTo>
                <a:lnTo>
                  <a:pt x="0" y="1296"/>
                </a:lnTo>
                <a:lnTo>
                  <a:pt x="0" y="48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68" name="Freeform 92"/>
          <p:cNvSpPr>
            <a:spLocks/>
          </p:cNvSpPr>
          <p:nvPr/>
        </p:nvSpPr>
        <p:spPr bwMode="auto">
          <a:xfrm>
            <a:off x="2286000" y="21336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" y="0"/>
              </a:cxn>
              <a:cxn ang="0">
                <a:pos x="144" y="48"/>
              </a:cxn>
              <a:cxn ang="0">
                <a:pos x="240" y="144"/>
              </a:cxn>
              <a:cxn ang="0">
                <a:pos x="240" y="192"/>
              </a:cxn>
              <a:cxn ang="0">
                <a:pos x="240" y="1440"/>
              </a:cxn>
              <a:cxn ang="0">
                <a:pos x="240" y="1344"/>
              </a:cxn>
              <a:cxn ang="0">
                <a:pos x="240" y="1440"/>
              </a:cxn>
              <a:cxn ang="0">
                <a:pos x="192" y="1344"/>
              </a:cxn>
              <a:cxn ang="0">
                <a:pos x="144" y="1296"/>
              </a:cxn>
              <a:cxn ang="0">
                <a:pos x="48" y="1248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48" y="0"/>
                </a:lnTo>
                <a:lnTo>
                  <a:pt x="144" y="48"/>
                </a:lnTo>
                <a:lnTo>
                  <a:pt x="240" y="144"/>
                </a:lnTo>
                <a:lnTo>
                  <a:pt x="240" y="192"/>
                </a:lnTo>
                <a:lnTo>
                  <a:pt x="240" y="1440"/>
                </a:lnTo>
                <a:lnTo>
                  <a:pt x="240" y="1344"/>
                </a:lnTo>
                <a:lnTo>
                  <a:pt x="240" y="1440"/>
                </a:lnTo>
                <a:lnTo>
                  <a:pt x="192" y="1344"/>
                </a:lnTo>
                <a:lnTo>
                  <a:pt x="144" y="1296"/>
                </a:lnTo>
                <a:lnTo>
                  <a:pt x="48" y="1248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69" name="Freeform 93"/>
          <p:cNvSpPr>
            <a:spLocks/>
          </p:cNvSpPr>
          <p:nvPr/>
        </p:nvSpPr>
        <p:spPr bwMode="auto">
          <a:xfrm>
            <a:off x="2362200" y="2438400"/>
            <a:ext cx="304800" cy="22860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144"/>
              </a:cxn>
              <a:cxn ang="0">
                <a:pos x="192" y="48"/>
              </a:cxn>
              <a:cxn ang="0">
                <a:pos x="192" y="0"/>
              </a:cxn>
              <a:cxn ang="0">
                <a:pos x="192" y="1248"/>
              </a:cxn>
              <a:cxn ang="0">
                <a:pos x="144" y="1344"/>
              </a:cxn>
              <a:cxn ang="0">
                <a:pos x="96" y="1392"/>
              </a:cxn>
              <a:cxn ang="0">
                <a:pos x="0" y="1440"/>
              </a:cxn>
              <a:cxn ang="0">
                <a:pos x="0" y="192"/>
              </a:cxn>
            </a:cxnLst>
            <a:rect l="0" t="0" r="r" b="b"/>
            <a:pathLst>
              <a:path w="192" h="1440">
                <a:moveTo>
                  <a:pt x="0" y="192"/>
                </a:moveTo>
                <a:lnTo>
                  <a:pt x="96" y="144"/>
                </a:lnTo>
                <a:lnTo>
                  <a:pt x="192" y="48"/>
                </a:lnTo>
                <a:lnTo>
                  <a:pt x="192" y="0"/>
                </a:lnTo>
                <a:lnTo>
                  <a:pt x="192" y="1248"/>
                </a:lnTo>
                <a:lnTo>
                  <a:pt x="144" y="1344"/>
                </a:lnTo>
                <a:lnTo>
                  <a:pt x="96" y="1392"/>
                </a:lnTo>
                <a:lnTo>
                  <a:pt x="0" y="1440"/>
                </a:lnTo>
                <a:lnTo>
                  <a:pt x="0" y="192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70" name="Freeform 94"/>
          <p:cNvSpPr>
            <a:spLocks/>
          </p:cNvSpPr>
          <p:nvPr/>
        </p:nvSpPr>
        <p:spPr bwMode="auto">
          <a:xfrm>
            <a:off x="1524000" y="2743200"/>
            <a:ext cx="838200" cy="2057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288" y="48"/>
              </a:cxn>
              <a:cxn ang="0">
                <a:pos x="384" y="48"/>
              </a:cxn>
              <a:cxn ang="0">
                <a:pos x="528" y="0"/>
              </a:cxn>
              <a:cxn ang="0">
                <a:pos x="528" y="1248"/>
              </a:cxn>
              <a:cxn ang="0">
                <a:pos x="384" y="1296"/>
              </a:cxn>
              <a:cxn ang="0">
                <a:pos x="240" y="1296"/>
              </a:cxn>
              <a:cxn ang="0">
                <a:pos x="144" y="1296"/>
              </a:cxn>
              <a:cxn ang="0">
                <a:pos x="0" y="1248"/>
              </a:cxn>
              <a:cxn ang="0">
                <a:pos x="0" y="0"/>
              </a:cxn>
            </a:cxnLst>
            <a:rect l="0" t="0" r="r" b="b"/>
            <a:pathLst>
              <a:path w="528" h="1296">
                <a:moveTo>
                  <a:pt x="0" y="0"/>
                </a:moveTo>
                <a:lnTo>
                  <a:pt x="144" y="48"/>
                </a:lnTo>
                <a:lnTo>
                  <a:pt x="288" y="48"/>
                </a:lnTo>
                <a:lnTo>
                  <a:pt x="384" y="48"/>
                </a:lnTo>
                <a:lnTo>
                  <a:pt x="528" y="0"/>
                </a:lnTo>
                <a:lnTo>
                  <a:pt x="528" y="1248"/>
                </a:lnTo>
                <a:lnTo>
                  <a:pt x="384" y="1296"/>
                </a:lnTo>
                <a:lnTo>
                  <a:pt x="240" y="1296"/>
                </a:lnTo>
                <a:lnTo>
                  <a:pt x="144" y="1296"/>
                </a:lnTo>
                <a:lnTo>
                  <a:pt x="0" y="12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71" name="Freeform 95"/>
          <p:cNvSpPr>
            <a:spLocks/>
          </p:cNvSpPr>
          <p:nvPr/>
        </p:nvSpPr>
        <p:spPr bwMode="auto">
          <a:xfrm>
            <a:off x="1143000" y="2438400"/>
            <a:ext cx="381000" cy="228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0" y="1296"/>
              </a:cxn>
              <a:cxn ang="0">
                <a:pos x="96" y="1392"/>
              </a:cxn>
              <a:cxn ang="0">
                <a:pos x="192" y="1440"/>
              </a:cxn>
              <a:cxn ang="0">
                <a:pos x="240" y="1440"/>
              </a:cxn>
              <a:cxn ang="0">
                <a:pos x="240" y="192"/>
              </a:cxn>
              <a:cxn ang="0">
                <a:pos x="192" y="192"/>
              </a:cxn>
              <a:cxn ang="0">
                <a:pos x="96" y="144"/>
              </a:cxn>
              <a:cxn ang="0">
                <a:pos x="0" y="48"/>
              </a:cxn>
              <a:cxn ang="0">
                <a:pos x="0" y="0"/>
              </a:cxn>
            </a:cxnLst>
            <a:rect l="0" t="0" r="r" b="b"/>
            <a:pathLst>
              <a:path w="240" h="1440">
                <a:moveTo>
                  <a:pt x="0" y="0"/>
                </a:moveTo>
                <a:lnTo>
                  <a:pt x="0" y="1248"/>
                </a:lnTo>
                <a:lnTo>
                  <a:pt x="0" y="1296"/>
                </a:lnTo>
                <a:lnTo>
                  <a:pt x="96" y="1392"/>
                </a:lnTo>
                <a:lnTo>
                  <a:pt x="192" y="1440"/>
                </a:lnTo>
                <a:lnTo>
                  <a:pt x="240" y="1440"/>
                </a:lnTo>
                <a:lnTo>
                  <a:pt x="240" y="192"/>
                </a:lnTo>
                <a:lnTo>
                  <a:pt x="192" y="192"/>
                </a:lnTo>
                <a:lnTo>
                  <a:pt x="96" y="1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rgbClr val="99CCFF">
              <a:alpha val="52000"/>
            </a:srgbClr>
          </a:solidFill>
          <a:ln w="19050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72" name="Line 96"/>
          <p:cNvSpPr>
            <a:spLocks noChangeShapeType="1"/>
          </p:cNvSpPr>
          <p:nvPr/>
        </p:nvSpPr>
        <p:spPr bwMode="auto">
          <a:xfrm>
            <a:off x="1143000" y="2514600"/>
            <a:ext cx="0" cy="190500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73" name="Line 97"/>
          <p:cNvSpPr>
            <a:spLocks noChangeShapeType="1"/>
          </p:cNvSpPr>
          <p:nvPr/>
        </p:nvSpPr>
        <p:spPr bwMode="auto">
          <a:xfrm>
            <a:off x="1143000" y="2438400"/>
            <a:ext cx="1524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74" name="Oval 98"/>
          <p:cNvSpPr>
            <a:spLocks noChangeArrowheads="1"/>
          </p:cNvSpPr>
          <p:nvPr/>
        </p:nvSpPr>
        <p:spPr bwMode="auto">
          <a:xfrm>
            <a:off x="1143000" y="2057400"/>
            <a:ext cx="1524000" cy="762000"/>
          </a:xfrm>
          <a:prstGeom prst="ellipse">
            <a:avLst/>
          </a:prstGeom>
          <a:solidFill>
            <a:srgbClr val="99CCFF">
              <a:alpha val="52000"/>
            </a:srgbClr>
          </a:solidFill>
          <a:ln w="19050">
            <a:solidFill>
              <a:srgbClr val="3366FF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75" name="Line 99"/>
          <p:cNvSpPr>
            <a:spLocks noChangeShapeType="1"/>
          </p:cNvSpPr>
          <p:nvPr/>
        </p:nvSpPr>
        <p:spPr bwMode="auto">
          <a:xfrm>
            <a:off x="1143000" y="2438400"/>
            <a:ext cx="1524000" cy="0"/>
          </a:xfrm>
          <a:prstGeom prst="lin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76" name="Text Box 100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II.3 CILINDRUL CIRCULAR DREPT – CORP DE ROTAŢIE</a:t>
            </a:r>
          </a:p>
        </p:txBody>
      </p:sp>
      <p:sp>
        <p:nvSpPr>
          <p:cNvPr id="24677" name="Rectangle 101"/>
          <p:cNvSpPr>
            <a:spLocks noChangeArrowheads="1"/>
          </p:cNvSpPr>
          <p:nvPr/>
        </p:nvSpPr>
        <p:spPr bwMode="auto">
          <a:xfrm>
            <a:off x="762000" y="5105400"/>
            <a:ext cx="7086600" cy="14478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dist"/>
            <a:r>
              <a:rPr lang="ro-RO" sz="2800" b="1">
                <a:latin typeface="Times New Roman" pitchFamily="18" charset="0"/>
              </a:rPr>
              <a:t> </a:t>
            </a:r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Prin rotirea unei suprafeţe dreptunghiulare</a:t>
            </a: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în jurul unei axe de simetrie sau a unei laturi </a:t>
            </a:r>
          </a:p>
          <a:p>
            <a:pPr algn="dist"/>
            <a:r>
              <a:rPr lang="ro-RO" sz="2800" b="1">
                <a:solidFill>
                  <a:srgbClr val="0000FF"/>
                </a:solidFill>
                <a:latin typeface="Times New Roman" pitchFamily="18" charset="0"/>
              </a:rPr>
              <a:t>se obţine un cilindru circular drept!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II.4 DESFĂŞURAREA CILINDRULUI CIRCULAR DREPT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2667000" y="5029200"/>
            <a:ext cx="3048000" cy="990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2667000" y="5029200"/>
            <a:ext cx="3048000" cy="990600"/>
          </a:xfrm>
          <a:prstGeom prst="ellipse">
            <a:avLst/>
          </a:prstGeom>
          <a:solidFill>
            <a:srgbClr val="FFCC00"/>
          </a:solidFill>
          <a:ln w="9525">
            <a:noFill/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2667000" y="2057400"/>
            <a:ext cx="3048000" cy="3962400"/>
          </a:xfrm>
          <a:prstGeom prst="can">
            <a:avLst>
              <a:gd name="adj" fmla="val 3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2667000" y="2590800"/>
            <a:ext cx="0" cy="2971800"/>
          </a:xfrm>
          <a:prstGeom prst="line">
            <a:avLst/>
          </a:prstGeom>
          <a:noFill/>
          <a:ln w="5080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2667000" y="2057400"/>
            <a:ext cx="3048000" cy="3962400"/>
          </a:xfrm>
          <a:prstGeom prst="can">
            <a:avLst>
              <a:gd name="adj" fmla="val 32500"/>
            </a:avLst>
          </a:prstGeom>
          <a:solidFill>
            <a:srgbClr val="9933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2667000" y="2057400"/>
            <a:ext cx="3048000" cy="9906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H="1">
            <a:off x="5334000" y="28956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66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2514600" y="4876800"/>
            <a:ext cx="2895600" cy="1295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2438400" y="1905000"/>
            <a:ext cx="3048000" cy="3962400"/>
          </a:xfrm>
          <a:prstGeom prst="can">
            <a:avLst>
              <a:gd name="adj" fmla="val 32500"/>
            </a:avLst>
          </a:prstGeom>
          <a:solidFill>
            <a:srgbClr val="9933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2438400" y="1905000"/>
            <a:ext cx="3048000" cy="990600"/>
          </a:xfrm>
          <a:prstGeom prst="ellipse">
            <a:avLst/>
          </a:prstGeom>
          <a:solidFill>
            <a:srgbClr val="CC99FF">
              <a:alpha val="11000"/>
            </a:srgbClr>
          </a:solidFill>
          <a:ln w="9525">
            <a:noFill/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2438400" y="1905000"/>
            <a:ext cx="3048000" cy="533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5334000" y="26670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II.4 DESFĂŞURAREA CILINDRULUI CIRCULAR DREPT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2438400" y="4876800"/>
            <a:ext cx="2895600" cy="1295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2209800" y="1905000"/>
            <a:ext cx="3276600" cy="3962400"/>
          </a:xfrm>
          <a:prstGeom prst="can">
            <a:avLst>
              <a:gd name="adj" fmla="val 30233"/>
            </a:avLst>
          </a:prstGeom>
          <a:solidFill>
            <a:srgbClr val="9933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2209800" y="1905000"/>
            <a:ext cx="3276600" cy="990600"/>
          </a:xfrm>
          <a:prstGeom prst="ellipse">
            <a:avLst/>
          </a:prstGeom>
          <a:solidFill>
            <a:srgbClr val="CC99FF"/>
          </a:solidFill>
          <a:ln w="9525">
            <a:noFill/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2438400" y="1905000"/>
            <a:ext cx="3048000" cy="533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Freeform 8"/>
          <p:cNvSpPr>
            <a:spLocks/>
          </p:cNvSpPr>
          <p:nvPr/>
        </p:nvSpPr>
        <p:spPr bwMode="auto">
          <a:xfrm>
            <a:off x="4953000" y="2362200"/>
            <a:ext cx="381000" cy="33528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240" y="0"/>
              </a:cxn>
              <a:cxn ang="0">
                <a:pos x="240" y="1872"/>
              </a:cxn>
              <a:cxn ang="0">
                <a:pos x="96" y="1968"/>
              </a:cxn>
              <a:cxn ang="0">
                <a:pos x="96" y="48"/>
              </a:cxn>
            </a:cxnLst>
            <a:rect l="0" t="0" r="r" b="b"/>
            <a:pathLst>
              <a:path w="240" h="1968">
                <a:moveTo>
                  <a:pt x="0" y="96"/>
                </a:moveTo>
                <a:lnTo>
                  <a:pt x="240" y="0"/>
                </a:lnTo>
                <a:lnTo>
                  <a:pt x="240" y="1872"/>
                </a:lnTo>
                <a:lnTo>
                  <a:pt x="96" y="1968"/>
                </a:lnTo>
                <a:lnTo>
                  <a:pt x="96" y="48"/>
                </a:lnTo>
              </a:path>
            </a:pathLst>
          </a:custGeom>
          <a:solidFill>
            <a:srgbClr val="CC99FF">
              <a:alpha val="88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7" name="Freeform 9"/>
          <p:cNvSpPr>
            <a:spLocks/>
          </p:cNvSpPr>
          <p:nvPr/>
        </p:nvSpPr>
        <p:spPr bwMode="auto">
          <a:xfrm>
            <a:off x="5105400" y="5029200"/>
            <a:ext cx="2286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0" y="0"/>
              </a:cxn>
              <a:cxn ang="0">
                <a:pos x="144" y="336"/>
              </a:cxn>
              <a:cxn ang="0">
                <a:pos x="0" y="480"/>
              </a:cxn>
            </a:cxnLst>
            <a:rect l="0" t="0" r="r" b="b"/>
            <a:pathLst>
              <a:path w="144" h="480">
                <a:moveTo>
                  <a:pt x="0" y="480"/>
                </a:moveTo>
                <a:lnTo>
                  <a:pt x="0" y="0"/>
                </a:lnTo>
                <a:lnTo>
                  <a:pt x="144" y="336"/>
                </a:lnTo>
                <a:lnTo>
                  <a:pt x="0" y="480"/>
                </a:lnTo>
                <a:close/>
              </a:path>
            </a:pathLst>
          </a:custGeom>
          <a:solidFill>
            <a:srgbClr val="3366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 rot="10800000">
            <a:off x="5105400" y="5029200"/>
            <a:ext cx="228600" cy="762000"/>
          </a:xfrm>
          <a:prstGeom prst="moon">
            <a:avLst>
              <a:gd name="adj" fmla="val 87500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II.4 DESFĂŞURAREA CILINDRULUI CIRCULAR DREPT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1981200" y="1828800"/>
            <a:ext cx="4114800" cy="4267200"/>
          </a:xfrm>
          <a:prstGeom prst="can">
            <a:avLst>
              <a:gd name="adj" fmla="val 39196"/>
            </a:avLst>
          </a:prstGeom>
          <a:solidFill>
            <a:srgbClr val="9933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1981200" y="1828800"/>
            <a:ext cx="4114800" cy="1600200"/>
          </a:xfrm>
          <a:prstGeom prst="ellipse">
            <a:avLst/>
          </a:prstGeom>
          <a:solidFill>
            <a:srgbClr val="CC99FF"/>
          </a:solidFill>
          <a:ln w="9525">
            <a:noFill/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 flipV="1">
            <a:off x="2895600" y="1066800"/>
            <a:ext cx="2438400" cy="762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Freeform 7"/>
          <p:cNvSpPr>
            <a:spLocks/>
          </p:cNvSpPr>
          <p:nvPr/>
        </p:nvSpPr>
        <p:spPr bwMode="auto">
          <a:xfrm>
            <a:off x="4953000" y="2438400"/>
            <a:ext cx="381000" cy="3276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240" y="0"/>
              </a:cxn>
              <a:cxn ang="0">
                <a:pos x="240" y="1872"/>
              </a:cxn>
              <a:cxn ang="0">
                <a:pos x="96" y="1968"/>
              </a:cxn>
              <a:cxn ang="0">
                <a:pos x="96" y="48"/>
              </a:cxn>
            </a:cxnLst>
            <a:rect l="0" t="0" r="r" b="b"/>
            <a:pathLst>
              <a:path w="240" h="1968">
                <a:moveTo>
                  <a:pt x="0" y="96"/>
                </a:moveTo>
                <a:lnTo>
                  <a:pt x="240" y="0"/>
                </a:lnTo>
                <a:lnTo>
                  <a:pt x="240" y="1872"/>
                </a:lnTo>
                <a:lnTo>
                  <a:pt x="96" y="1968"/>
                </a:lnTo>
                <a:lnTo>
                  <a:pt x="96" y="48"/>
                </a:lnTo>
              </a:path>
            </a:pathLst>
          </a:custGeom>
          <a:solidFill>
            <a:srgbClr val="CC99FF">
              <a:alpha val="88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209800" y="2971800"/>
            <a:ext cx="3505200" cy="25908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28681" name="AutoShape 9"/>
          <p:cNvSpPr>
            <a:spLocks noChangeArrowheads="1"/>
          </p:cNvSpPr>
          <p:nvPr/>
        </p:nvSpPr>
        <p:spPr bwMode="auto">
          <a:xfrm>
            <a:off x="1676400" y="4495800"/>
            <a:ext cx="4648200" cy="2362200"/>
          </a:xfrm>
          <a:custGeom>
            <a:avLst/>
            <a:gdLst>
              <a:gd name="G0" fmla="+- 6929 0 0"/>
              <a:gd name="G1" fmla="+- -9471767 0 0"/>
              <a:gd name="G2" fmla="+- 0 0 -9471767"/>
              <a:gd name="T0" fmla="*/ 0 256 1"/>
              <a:gd name="T1" fmla="*/ 180 256 1"/>
              <a:gd name="G3" fmla="+- -9471767 T0 T1"/>
              <a:gd name="T2" fmla="*/ 0 256 1"/>
              <a:gd name="T3" fmla="*/ 90 256 1"/>
              <a:gd name="G4" fmla="+- -9471767 T2 T3"/>
              <a:gd name="G5" fmla="*/ G4 2 1"/>
              <a:gd name="T4" fmla="*/ 90 256 1"/>
              <a:gd name="T5" fmla="*/ 0 256 1"/>
              <a:gd name="G6" fmla="+- -9471767 T4 T5"/>
              <a:gd name="G7" fmla="*/ G6 2 1"/>
              <a:gd name="G8" fmla="abs -9471767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6929"/>
              <a:gd name="G18" fmla="*/ 6929 1 2"/>
              <a:gd name="G19" fmla="+- G18 5400 0"/>
              <a:gd name="G20" fmla="cos G19 -9471767"/>
              <a:gd name="G21" fmla="sin G19 -9471767"/>
              <a:gd name="G22" fmla="+- G20 10800 0"/>
              <a:gd name="G23" fmla="+- G21 10800 0"/>
              <a:gd name="G24" fmla="+- 10800 0 G20"/>
              <a:gd name="G25" fmla="+- 6929 10800 0"/>
              <a:gd name="G26" fmla="?: G9 G17 G25"/>
              <a:gd name="G27" fmla="?: G9 0 21600"/>
              <a:gd name="G28" fmla="cos 10800 -9471767"/>
              <a:gd name="G29" fmla="sin 10800 -9471767"/>
              <a:gd name="G30" fmla="sin 6929 -9471767"/>
              <a:gd name="G31" fmla="+- G28 10800 0"/>
              <a:gd name="G32" fmla="+- G29 10800 0"/>
              <a:gd name="G33" fmla="+- G30 10800 0"/>
              <a:gd name="G34" fmla="?: G4 0 G31"/>
              <a:gd name="G35" fmla="?: -9471767 G34 0"/>
              <a:gd name="G36" fmla="?: G6 G35 G31"/>
              <a:gd name="G37" fmla="+- 21600 0 G36"/>
              <a:gd name="G38" fmla="?: G4 0 G33"/>
              <a:gd name="G39" fmla="?: -9471767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3580 w 21600"/>
              <a:gd name="T15" fmla="*/ 5655 h 21600"/>
              <a:gd name="T16" fmla="*/ 10800 w 21600"/>
              <a:gd name="T17" fmla="*/ 3871 h 21600"/>
              <a:gd name="T18" fmla="*/ 18020 w 21600"/>
              <a:gd name="T19" fmla="*/ 5655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157" y="6779"/>
                </a:moveTo>
                <a:cubicBezTo>
                  <a:pt x="6457" y="4954"/>
                  <a:pt x="8559" y="3870"/>
                  <a:pt x="10800" y="3871"/>
                </a:cubicBezTo>
                <a:cubicBezTo>
                  <a:pt x="13040" y="3871"/>
                  <a:pt x="15142" y="4954"/>
                  <a:pt x="16442" y="6779"/>
                </a:cubicBezTo>
                <a:lnTo>
                  <a:pt x="19595" y="4532"/>
                </a:lnTo>
                <a:cubicBezTo>
                  <a:pt x="17568" y="1688"/>
                  <a:pt x="14292" y="-1"/>
                  <a:pt x="10799" y="0"/>
                </a:cubicBezTo>
                <a:cubicBezTo>
                  <a:pt x="7307" y="0"/>
                  <a:pt x="4031" y="1688"/>
                  <a:pt x="2004" y="4532"/>
                </a:cubicBezTo>
                <a:close/>
              </a:path>
            </a:pathLst>
          </a:cu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28682" name="Rectangle 10"/>
          <p:cNvSpPr>
            <a:spLocks noChangeArrowheads="1"/>
          </p:cNvSpPr>
          <p:nvPr/>
        </p:nvSpPr>
        <p:spPr bwMode="auto">
          <a:xfrm>
            <a:off x="2209800" y="5029200"/>
            <a:ext cx="3505200" cy="12954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2895600" y="4495800"/>
            <a:ext cx="2209800" cy="16764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5715000" y="4495800"/>
            <a:ext cx="228600" cy="762000"/>
          </a:xfrm>
          <a:prstGeom prst="rect">
            <a:avLst/>
          </a:prstGeom>
          <a:solidFill>
            <a:srgbClr val="9933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2057400" y="4648200"/>
            <a:ext cx="152400" cy="609600"/>
          </a:xfrm>
          <a:prstGeom prst="rect">
            <a:avLst/>
          </a:prstGeom>
          <a:solidFill>
            <a:srgbClr val="9933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II.4 DESFĂŞURAREA CILINDRULUI CIRCULAR DREPT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600200" y="1828800"/>
            <a:ext cx="4800600" cy="28956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 flipV="1">
            <a:off x="3048000" y="4724400"/>
            <a:ext cx="1752600" cy="1524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 flipV="1">
            <a:off x="3124200" y="304800"/>
            <a:ext cx="1752600" cy="1524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781800" y="1828800"/>
            <a:ext cx="1828800" cy="19177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107763" dir="13500000" sx="75000" sy="75000" algn="tl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o-RO" sz="2400">
                <a:solidFill>
                  <a:srgbClr val="0000FF"/>
                </a:solidFill>
              </a:rPr>
              <a:t>!Am obţinut un dreptunghi şi două discuri.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II.4 DESFĂŞURAREA CILINDRULUI CIRCULAR DREPT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7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685800" y="1371600"/>
            <a:ext cx="1905000" cy="609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 Reţineţi!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286000" y="2971800"/>
            <a:ext cx="4800600" cy="28956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H="1">
            <a:off x="2286000" y="5867400"/>
            <a:ext cx="4800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 flipV="1">
            <a:off x="533400" y="4343400"/>
            <a:ext cx="1752600" cy="1524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7086600" y="2971800"/>
            <a:ext cx="0" cy="2895600"/>
          </a:xfrm>
          <a:prstGeom prst="line">
            <a:avLst/>
          </a:prstGeom>
          <a:noFill/>
          <a:ln w="349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286000" y="2971800"/>
            <a:ext cx="0" cy="2895600"/>
          </a:xfrm>
          <a:prstGeom prst="line">
            <a:avLst/>
          </a:prstGeom>
          <a:noFill/>
          <a:ln w="34925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H="1">
            <a:off x="2286000" y="2971800"/>
            <a:ext cx="4800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1" name="Oval 11"/>
          <p:cNvSpPr>
            <a:spLocks noChangeArrowheads="1"/>
          </p:cNvSpPr>
          <p:nvPr/>
        </p:nvSpPr>
        <p:spPr bwMode="auto">
          <a:xfrm flipV="1">
            <a:off x="5257800" y="1447800"/>
            <a:ext cx="1752600" cy="15240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2286000" y="586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7086600" y="586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>
            <a:off x="2286000" y="60960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7086600" y="5867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7086600" y="2971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3962400" y="6096000"/>
            <a:ext cx="1219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3200"/>
              <a:t>2</a:t>
            </a:r>
            <a:r>
              <a:rPr lang="el-GR" sz="3200">
                <a:cs typeface="Arial" charset="0"/>
              </a:rPr>
              <a:t>π</a:t>
            </a:r>
            <a:r>
              <a:rPr lang="ro-RO" sz="3200" b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R</a:t>
            </a:r>
            <a:endParaRPr lang="ru-RU" sz="3200" b="1">
              <a:solidFill>
                <a:srgbClr val="0000CC"/>
              </a:solidFill>
              <a:latin typeface="Monotype Corsiva" pitchFamily="66" charset="0"/>
              <a:cs typeface="Arial" charset="0"/>
            </a:endParaRP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7467600" y="29718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7620000" y="3733800"/>
            <a:ext cx="5334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2400" b="1">
                <a:solidFill>
                  <a:srgbClr val="9933FF"/>
                </a:solidFill>
              </a:rPr>
              <a:t>G</a:t>
            </a:r>
            <a:endParaRPr lang="en-US" sz="2400" b="1">
              <a:solidFill>
                <a:srgbClr val="9933FF"/>
              </a:solidFill>
            </a:endParaRPr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V="1">
            <a:off x="6172200" y="2286000"/>
            <a:ext cx="838200" cy="0"/>
          </a:xfrm>
          <a:prstGeom prst="line">
            <a:avLst/>
          </a:prstGeom>
          <a:noFill/>
          <a:ln w="38100">
            <a:solidFill>
              <a:srgbClr val="CCFFFF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6324600" y="1905000"/>
            <a:ext cx="533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b="1">
                <a:solidFill>
                  <a:srgbClr val="CCECFF"/>
                </a:solidFill>
              </a:rPr>
              <a:t>R</a:t>
            </a:r>
            <a:endParaRPr lang="ru-RU" b="1">
              <a:solidFill>
                <a:srgbClr val="CCECFF"/>
              </a:solidFill>
            </a:endParaRPr>
          </a:p>
          <a:p>
            <a:pPr eaLnBrk="0" hangingPunct="0">
              <a:spcBef>
                <a:spcPct val="50000"/>
              </a:spcBef>
            </a:pPr>
            <a:endParaRPr lang="en-US">
              <a:solidFill>
                <a:srgbClr val="3399FF"/>
              </a:solidFill>
            </a:endParaRP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II.4 DESFĂŞURAREA CILINDRULUI CIRCULAR DREPT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 autoUpdateAnimBg="0"/>
      <p:bldP spid="30737" grpId="0" animBg="1" autoUpdateAnimBg="0"/>
      <p:bldP spid="30739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II.5 ARIE LATERALĂ, ARIE TOTALĂ ŞI VOLUM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200400" y="1295400"/>
            <a:ext cx="2286000" cy="609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 Analogie!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1676400" y="2971800"/>
            <a:ext cx="1371600" cy="2438400"/>
          </a:xfrm>
          <a:prstGeom prst="cube">
            <a:avLst>
              <a:gd name="adj" fmla="val 27083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H="1">
            <a:off x="4419600" y="2209800"/>
            <a:ext cx="0" cy="3962400"/>
          </a:xfrm>
          <a:prstGeom prst="line">
            <a:avLst/>
          </a:prstGeom>
          <a:noFill/>
          <a:ln w="9525">
            <a:solidFill>
              <a:srgbClr val="9933FF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33FF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524000" y="2362200"/>
            <a:ext cx="2057400" cy="3667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Prismă dreaptă</a:t>
            </a:r>
            <a:endParaRPr lang="en-US" b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5715000" y="1752600"/>
            <a:ext cx="26670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b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Cilindru circular drept</a:t>
            </a:r>
            <a:endParaRPr lang="en-US" b="1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600200" y="5638800"/>
            <a:ext cx="18288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l</a:t>
            </a:r>
            <a:r>
              <a:rPr lang="ro-RO" sz="3200" b="1">
                <a:solidFill>
                  <a:srgbClr val="0000FF"/>
                </a:solidFill>
              </a:rPr>
              <a:t>=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P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b</a:t>
            </a:r>
            <a:r>
              <a:rPr lang="en-US" sz="3200" b="1">
                <a:solidFill>
                  <a:srgbClr val="0000FF"/>
                </a:solidFill>
                <a:cs typeface="Arial" charset="0"/>
              </a:rPr>
              <a:t>·</a:t>
            </a:r>
            <a:r>
              <a:rPr lang="ro-RO" sz="3200" b="1">
                <a:solidFill>
                  <a:srgbClr val="0000FF"/>
                </a:solidFill>
                <a:cs typeface="Arial" charset="0"/>
              </a:rPr>
              <a:t>h</a:t>
            </a:r>
            <a:endParaRPr lang="en-US" sz="3200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5867400" y="5105400"/>
            <a:ext cx="2057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28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2800" b="1" baseline="-25000">
                <a:solidFill>
                  <a:srgbClr val="0000FF"/>
                </a:solidFill>
                <a:latin typeface="Monotype Corsiva" pitchFamily="66" charset="0"/>
              </a:rPr>
              <a:t>l</a:t>
            </a:r>
            <a:r>
              <a:rPr lang="ro-RO" b="1">
                <a:solidFill>
                  <a:srgbClr val="0000FF"/>
                </a:solidFill>
              </a:rPr>
              <a:t>=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l 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C</a:t>
            </a:r>
            <a:r>
              <a:rPr lang="ro-RO" b="1" baseline="-25000">
                <a:solidFill>
                  <a:srgbClr val="0000FF"/>
                </a:solidFill>
                <a:latin typeface="Monotype Corsiva" pitchFamily="66" charset="0"/>
              </a:rPr>
              <a:t> </a:t>
            </a:r>
            <a:r>
              <a:rPr lang="ro-RO" sz="2400" b="1" baseline="-25000">
                <a:solidFill>
                  <a:srgbClr val="0000FF"/>
                </a:solidFill>
              </a:rPr>
              <a:t>(O,R)</a:t>
            </a:r>
            <a:r>
              <a:rPr lang="en-US" b="1">
                <a:solidFill>
                  <a:srgbClr val="0000FF"/>
                </a:solidFill>
                <a:cs typeface="Arial" charset="0"/>
              </a:rPr>
              <a:t>·</a:t>
            </a:r>
            <a:r>
              <a:rPr lang="ro-RO" sz="3200" b="1">
                <a:solidFill>
                  <a:srgbClr val="0000FF"/>
                </a:solidFill>
                <a:cs typeface="Arial" charset="0"/>
              </a:rPr>
              <a:t>h</a:t>
            </a:r>
            <a:endParaRPr lang="en-US" sz="3200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4876800" y="5791200"/>
            <a:ext cx="2057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l </a:t>
            </a:r>
            <a:r>
              <a:rPr lang="ro-RO" sz="2400" b="1">
                <a:solidFill>
                  <a:srgbClr val="0000FF"/>
                </a:solidFill>
              </a:rPr>
              <a:t>=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2</a:t>
            </a:r>
            <a:r>
              <a:rPr lang="el-GR" sz="3200" b="1">
                <a:solidFill>
                  <a:srgbClr val="0000FF"/>
                </a:solidFill>
                <a:latin typeface="Monotype Corsiva" pitchFamily="66" charset="0"/>
              </a:rPr>
              <a:t>π</a:t>
            </a:r>
            <a:r>
              <a:rPr lang="en-US" sz="3200" b="1">
                <a:solidFill>
                  <a:srgbClr val="0000FF"/>
                </a:solidFill>
                <a:cs typeface="Arial" charset="0"/>
              </a:rPr>
              <a:t>·</a:t>
            </a:r>
            <a:r>
              <a:rPr lang="ro-RO" sz="2800" b="1">
                <a:solidFill>
                  <a:srgbClr val="0000FF"/>
                </a:solidFill>
                <a:cs typeface="Arial" charset="0"/>
              </a:rPr>
              <a:t>Rh</a:t>
            </a:r>
            <a:endParaRPr lang="en-US" sz="2800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6553200" y="5791200"/>
            <a:ext cx="16764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2400" b="1">
                <a:solidFill>
                  <a:srgbClr val="0000FF"/>
                </a:solidFill>
              </a:rPr>
              <a:t>=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2</a:t>
            </a:r>
            <a:r>
              <a:rPr lang="el-GR" sz="3200" b="1">
                <a:solidFill>
                  <a:srgbClr val="0000FF"/>
                </a:solidFill>
                <a:latin typeface="Monotype Corsiva" pitchFamily="66" charset="0"/>
              </a:rPr>
              <a:t>π</a:t>
            </a:r>
            <a:r>
              <a:rPr lang="en-US" sz="3200" b="1">
                <a:solidFill>
                  <a:srgbClr val="0000FF"/>
                </a:solidFill>
                <a:cs typeface="Arial" charset="0"/>
              </a:rPr>
              <a:t>·</a:t>
            </a:r>
            <a:r>
              <a:rPr lang="ro-RO" sz="2800" b="1">
                <a:solidFill>
                  <a:srgbClr val="0000FF"/>
                </a:solidFill>
                <a:cs typeface="Arial" charset="0"/>
              </a:rPr>
              <a:t>RG</a:t>
            </a:r>
            <a:endParaRPr lang="en-US" sz="2800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1758" name="AutoShape 14"/>
          <p:cNvSpPr>
            <a:spLocks noChangeArrowheads="1"/>
          </p:cNvSpPr>
          <p:nvPr/>
        </p:nvSpPr>
        <p:spPr bwMode="auto">
          <a:xfrm>
            <a:off x="6019800" y="2438400"/>
            <a:ext cx="1600200" cy="2514600"/>
          </a:xfrm>
          <a:prstGeom prst="can">
            <a:avLst>
              <a:gd name="adj" fmla="val 27085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6019800" y="2438400"/>
            <a:ext cx="1600200" cy="4572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Freeform 16"/>
          <p:cNvSpPr>
            <a:spLocks/>
          </p:cNvSpPr>
          <p:nvPr/>
        </p:nvSpPr>
        <p:spPr bwMode="auto">
          <a:xfrm>
            <a:off x="1676400" y="2971800"/>
            <a:ext cx="1371600" cy="3810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40"/>
              </a:cxn>
              <a:cxn ang="0">
                <a:pos x="624" y="240"/>
              </a:cxn>
              <a:cxn ang="0">
                <a:pos x="864" y="0"/>
              </a:cxn>
              <a:cxn ang="0">
                <a:pos x="240" y="0"/>
              </a:cxn>
            </a:cxnLst>
            <a:rect l="0" t="0" r="r" b="b"/>
            <a:pathLst>
              <a:path w="864" h="240">
                <a:moveTo>
                  <a:pt x="240" y="0"/>
                </a:moveTo>
                <a:lnTo>
                  <a:pt x="0" y="240"/>
                </a:lnTo>
                <a:lnTo>
                  <a:pt x="624" y="240"/>
                </a:lnTo>
                <a:lnTo>
                  <a:pt x="864" y="0"/>
                </a:lnTo>
                <a:lnTo>
                  <a:pt x="240" y="0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17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75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75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75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75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49" grpId="0" animBg="1" autoUpdateAnimBg="0"/>
      <p:bldP spid="31750" grpId="0" animBg="1"/>
      <p:bldP spid="31751" grpId="0" animBg="1"/>
      <p:bldP spid="31752" grpId="0" animBg="1" autoUpdateAnimBg="0"/>
      <p:bldP spid="31753" grpId="0" animBg="1" autoUpdateAnimBg="0"/>
      <p:bldP spid="31754" grpId="0" animBg="1" autoUpdateAnimBg="0"/>
      <p:bldP spid="31755" grpId="0" animBg="1" autoUpdateAnimBg="0"/>
      <p:bldP spid="31756" grpId="0" animBg="1" autoUpdateAnimBg="0"/>
      <p:bldP spid="31757" grpId="0" animBg="1" autoUpdateAnimBg="0"/>
      <p:bldP spid="31758" grpId="0" animBg="1"/>
      <p:bldP spid="31759" grpId="0" animBg="1"/>
      <p:bldP spid="3176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II.5 ARIE LATERALĂ, ARIE TOTALĂ ŞI VOLUM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200400" y="1143000"/>
            <a:ext cx="22860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 Analogie!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1676400" y="2895600"/>
            <a:ext cx="1371600" cy="2438400"/>
          </a:xfrm>
          <a:prstGeom prst="cube">
            <a:avLst>
              <a:gd name="adj" fmla="val 27083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H="1">
            <a:off x="4038600" y="1828800"/>
            <a:ext cx="0" cy="3657600"/>
          </a:xfrm>
          <a:prstGeom prst="line">
            <a:avLst/>
          </a:prstGeom>
          <a:noFill/>
          <a:ln w="9525">
            <a:solidFill>
              <a:srgbClr val="9933FF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33FF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447800" y="1905000"/>
            <a:ext cx="2057400" cy="3667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Prismă dreaptă</a:t>
            </a:r>
            <a:endParaRPr lang="en-US" b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5715000" y="1295400"/>
            <a:ext cx="26670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b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Cilindru circular drept</a:t>
            </a:r>
            <a:endParaRPr lang="en-US" b="1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1524000" y="5638800"/>
            <a:ext cx="1981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t</a:t>
            </a:r>
            <a:r>
              <a:rPr lang="ro-RO" sz="3200" b="1">
                <a:solidFill>
                  <a:srgbClr val="0000FF"/>
                </a:solidFill>
              </a:rPr>
              <a:t>=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l 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+2A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b</a:t>
            </a:r>
            <a:endParaRPr lang="en-US" sz="3200" b="1" baseline="-25000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4191000" y="5105400"/>
            <a:ext cx="48006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t</a:t>
            </a:r>
            <a:r>
              <a:rPr lang="ro-RO" sz="2400" b="1">
                <a:solidFill>
                  <a:srgbClr val="0000FF"/>
                </a:solidFill>
              </a:rPr>
              <a:t>=</a:t>
            </a:r>
            <a:r>
              <a:rPr lang="ro-RO" sz="2800" b="1">
                <a:solidFill>
                  <a:srgbClr val="0000FF"/>
                </a:solidFill>
              </a:rPr>
              <a:t>2</a:t>
            </a:r>
            <a:r>
              <a:rPr lang="el-GR" sz="3200" b="1">
                <a:solidFill>
                  <a:srgbClr val="0000FF"/>
                </a:solidFill>
                <a:latin typeface="Monotype Corsiva" pitchFamily="66" charset="0"/>
              </a:rPr>
              <a:t>π</a:t>
            </a:r>
            <a:r>
              <a:rPr lang="en-US" sz="3200" b="1">
                <a:solidFill>
                  <a:srgbClr val="0000FF"/>
                </a:solidFill>
                <a:cs typeface="Arial" charset="0"/>
              </a:rPr>
              <a:t>·</a:t>
            </a:r>
            <a:r>
              <a:rPr lang="ro-RO" sz="2800" b="1">
                <a:solidFill>
                  <a:srgbClr val="0000FF"/>
                </a:solidFill>
                <a:cs typeface="Arial" charset="0"/>
              </a:rPr>
              <a:t>RG+2</a:t>
            </a:r>
            <a:r>
              <a:rPr lang="el-GR" sz="3200" b="1">
                <a:solidFill>
                  <a:srgbClr val="0000FF"/>
                </a:solidFill>
                <a:latin typeface="Monotype Corsiva" pitchFamily="66" charset="0"/>
              </a:rPr>
              <a:t>π</a:t>
            </a:r>
            <a:r>
              <a:rPr lang="ro-RO" sz="3200" b="1">
                <a:solidFill>
                  <a:srgbClr val="0000FF"/>
                </a:solidFill>
              </a:rPr>
              <a:t>R</a:t>
            </a:r>
            <a:r>
              <a:rPr lang="ro-RO" sz="3200" b="1" baseline="30000">
                <a:solidFill>
                  <a:srgbClr val="0000FF"/>
                </a:solidFill>
              </a:rPr>
              <a:t>2</a:t>
            </a:r>
            <a:r>
              <a:rPr lang="ro-RO" sz="3600" b="1">
                <a:solidFill>
                  <a:srgbClr val="0000FF"/>
                </a:solidFill>
              </a:rPr>
              <a:t>=</a:t>
            </a:r>
            <a:r>
              <a:rPr lang="ro-RO" sz="3200" b="1">
                <a:solidFill>
                  <a:srgbClr val="0000FF"/>
                </a:solidFill>
              </a:rPr>
              <a:t>2</a:t>
            </a:r>
            <a:r>
              <a:rPr lang="el-GR" sz="3200" b="1">
                <a:solidFill>
                  <a:srgbClr val="0000FF"/>
                </a:solidFill>
                <a:latin typeface="Monotype Corsiva" pitchFamily="66" charset="0"/>
              </a:rPr>
              <a:t>π</a:t>
            </a:r>
            <a:r>
              <a:rPr lang="ro-RO" sz="2800" b="1">
                <a:solidFill>
                  <a:srgbClr val="0000FF"/>
                </a:solidFill>
              </a:rPr>
              <a:t>R(G+R)</a:t>
            </a:r>
            <a:endParaRPr lang="el-GR" sz="2800" b="1">
              <a:solidFill>
                <a:srgbClr val="0000FF"/>
              </a:solidFill>
            </a:endParaRP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181600" y="5791200"/>
            <a:ext cx="28956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t</a:t>
            </a:r>
            <a:r>
              <a:rPr lang="ro-RO" sz="2400" b="1">
                <a:solidFill>
                  <a:srgbClr val="0000FF"/>
                </a:solidFill>
              </a:rPr>
              <a:t>=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2</a:t>
            </a:r>
            <a:r>
              <a:rPr lang="el-GR" sz="3200" b="1">
                <a:solidFill>
                  <a:srgbClr val="0000FF"/>
                </a:solidFill>
                <a:latin typeface="Monotype Corsiva" pitchFamily="66" charset="0"/>
              </a:rPr>
              <a:t>π</a:t>
            </a:r>
            <a:r>
              <a:rPr lang="en-US" sz="3200" b="1">
                <a:solidFill>
                  <a:srgbClr val="0000FF"/>
                </a:solidFill>
                <a:cs typeface="Arial" charset="0"/>
              </a:rPr>
              <a:t>·</a:t>
            </a:r>
            <a:r>
              <a:rPr lang="ro-RO" sz="2800" b="1">
                <a:solidFill>
                  <a:srgbClr val="0000FF"/>
                </a:solidFill>
                <a:cs typeface="Arial" charset="0"/>
              </a:rPr>
              <a:t>R(G+R)</a:t>
            </a:r>
            <a:endParaRPr lang="en-US" sz="2800" b="1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32781" name="AutoShape 13"/>
          <p:cNvSpPr>
            <a:spLocks noChangeArrowheads="1"/>
          </p:cNvSpPr>
          <p:nvPr/>
        </p:nvSpPr>
        <p:spPr bwMode="auto">
          <a:xfrm>
            <a:off x="6019800" y="1828800"/>
            <a:ext cx="1600200" cy="2514600"/>
          </a:xfrm>
          <a:prstGeom prst="can">
            <a:avLst>
              <a:gd name="adj" fmla="val 27085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Oval 14"/>
          <p:cNvSpPr>
            <a:spLocks noChangeArrowheads="1"/>
          </p:cNvSpPr>
          <p:nvPr/>
        </p:nvSpPr>
        <p:spPr bwMode="auto">
          <a:xfrm>
            <a:off x="6019800" y="1828800"/>
            <a:ext cx="1600200" cy="4572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Freeform 15"/>
          <p:cNvSpPr>
            <a:spLocks/>
          </p:cNvSpPr>
          <p:nvPr/>
        </p:nvSpPr>
        <p:spPr bwMode="auto">
          <a:xfrm>
            <a:off x="1676400" y="2895600"/>
            <a:ext cx="1371600" cy="3810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40"/>
              </a:cxn>
              <a:cxn ang="0">
                <a:pos x="624" y="240"/>
              </a:cxn>
              <a:cxn ang="0">
                <a:pos x="864" y="0"/>
              </a:cxn>
              <a:cxn ang="0">
                <a:pos x="240" y="0"/>
              </a:cxn>
            </a:cxnLst>
            <a:rect l="0" t="0" r="r" b="b"/>
            <a:pathLst>
              <a:path w="864" h="240">
                <a:moveTo>
                  <a:pt x="240" y="0"/>
                </a:moveTo>
                <a:lnTo>
                  <a:pt x="0" y="240"/>
                </a:lnTo>
                <a:lnTo>
                  <a:pt x="624" y="240"/>
                </a:lnTo>
                <a:lnTo>
                  <a:pt x="864" y="0"/>
                </a:lnTo>
                <a:lnTo>
                  <a:pt x="240" y="0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5638800" y="4419600"/>
            <a:ext cx="1981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t</a:t>
            </a:r>
            <a:r>
              <a:rPr lang="ro-RO" sz="3200" b="1">
                <a:solidFill>
                  <a:srgbClr val="0000FF"/>
                </a:solidFill>
              </a:rPr>
              <a:t>=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l 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+2A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b</a:t>
            </a:r>
            <a:endParaRPr lang="en-US" sz="3200" b="1" baseline="-25000">
              <a:solidFill>
                <a:srgbClr val="0000FF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8" grpId="0" animBg="1" autoUpdateAnimBg="0"/>
      <p:bldP spid="32779" grpId="0" animBg="1" autoUpdateAnimBg="0"/>
      <p:bldP spid="32780" grpId="0" animBg="1" autoUpdateAnimBg="0"/>
      <p:bldP spid="32784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762000" y="609600"/>
            <a:ext cx="3276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CUPRINS: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5800" y="1447800"/>
            <a:ext cx="80772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>
                <a:solidFill>
                  <a:srgbClr val="0033CC"/>
                </a:solidFill>
              </a:rPr>
              <a:t>I. CORPURI ROTUNDE</a:t>
            </a:r>
          </a:p>
          <a:p>
            <a:pPr>
              <a:spcBef>
                <a:spcPct val="50000"/>
              </a:spcBef>
            </a:pPr>
            <a:r>
              <a:rPr lang="ro-RO" sz="2400">
                <a:solidFill>
                  <a:srgbClr val="0033CC"/>
                </a:solidFill>
              </a:rPr>
              <a:t>II. CILINDRUL CIRCULAR DREPT</a:t>
            </a:r>
          </a:p>
          <a:p>
            <a:pPr>
              <a:spcBef>
                <a:spcPct val="50000"/>
              </a:spcBef>
            </a:pPr>
            <a:r>
              <a:rPr lang="ro-RO" sz="2400">
                <a:solidFill>
                  <a:srgbClr val="0033CC"/>
                </a:solidFill>
              </a:rPr>
              <a:t>    1. DESEN, ELEMENTE, </a:t>
            </a:r>
          </a:p>
          <a:p>
            <a:pPr>
              <a:spcBef>
                <a:spcPct val="50000"/>
              </a:spcBef>
            </a:pPr>
            <a:r>
              <a:rPr lang="ro-RO" sz="2400">
                <a:solidFill>
                  <a:srgbClr val="0033CC"/>
                </a:solidFill>
              </a:rPr>
              <a:t>    2. SECŢIUNI</a:t>
            </a:r>
          </a:p>
          <a:p>
            <a:pPr>
              <a:spcBef>
                <a:spcPct val="50000"/>
              </a:spcBef>
            </a:pPr>
            <a:r>
              <a:rPr lang="ro-RO" sz="2400">
                <a:solidFill>
                  <a:srgbClr val="0033CC"/>
                </a:solidFill>
              </a:rPr>
              <a:t>    3. CILINDRUL CIRCUR DREPT – CORP DE ROTAŢIE</a:t>
            </a:r>
            <a:r>
              <a:rPr lang="ro-RO" sz="2400"/>
              <a:t>                 </a:t>
            </a:r>
          </a:p>
          <a:p>
            <a:pPr>
              <a:spcBef>
                <a:spcPct val="50000"/>
              </a:spcBef>
            </a:pPr>
            <a:r>
              <a:rPr lang="ro-RO" sz="2400"/>
              <a:t>    </a:t>
            </a:r>
            <a:r>
              <a:rPr lang="ro-RO" sz="2400">
                <a:solidFill>
                  <a:srgbClr val="0033CC"/>
                </a:solidFill>
              </a:rPr>
              <a:t>4. DESFĂŞURARE</a:t>
            </a:r>
          </a:p>
          <a:p>
            <a:pPr>
              <a:spcBef>
                <a:spcPct val="50000"/>
              </a:spcBef>
            </a:pPr>
            <a:r>
              <a:rPr lang="ro-RO" sz="2400">
                <a:solidFill>
                  <a:srgbClr val="0033CC"/>
                </a:solidFill>
              </a:rPr>
              <a:t>    5. ARIE LATERALĂ, ARIE TOTALĂ ŞI VOLUM</a:t>
            </a:r>
          </a:p>
          <a:p>
            <a:pPr>
              <a:spcBef>
                <a:spcPct val="50000"/>
              </a:spcBef>
            </a:pPr>
            <a:r>
              <a:rPr lang="ro-RO" sz="2400">
                <a:solidFill>
                  <a:srgbClr val="0033CC"/>
                </a:solidFill>
              </a:rPr>
              <a:t>    6. PROBLEME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1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00400" y="609600"/>
            <a:ext cx="2286000" cy="609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 Analogie!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1676400" y="2895600"/>
            <a:ext cx="1371600" cy="2438400"/>
          </a:xfrm>
          <a:prstGeom prst="cube">
            <a:avLst>
              <a:gd name="adj" fmla="val 27083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H="1">
            <a:off x="4572000" y="1524000"/>
            <a:ext cx="0" cy="3962400"/>
          </a:xfrm>
          <a:prstGeom prst="line">
            <a:avLst/>
          </a:prstGeom>
          <a:noFill/>
          <a:ln w="9525">
            <a:solidFill>
              <a:srgbClr val="9933FF"/>
            </a:solidFill>
            <a:round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33FF"/>
            </a:extrusionClr>
          </a:sp3d>
        </p:spPr>
        <p:txBody>
          <a:bodyPr>
            <a:flatTx/>
          </a:bodyPr>
          <a:lstStyle/>
          <a:p>
            <a:endParaRPr lang="en-US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447800" y="1905000"/>
            <a:ext cx="2057400" cy="36671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Prismă dreaptă</a:t>
            </a:r>
            <a:endParaRPr lang="en-US" b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715000" y="1295400"/>
            <a:ext cx="2667000" cy="3667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b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Cilindru circular drept</a:t>
            </a:r>
            <a:endParaRPr lang="en-US" b="1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6019800" y="1828800"/>
            <a:ext cx="1600200" cy="2514600"/>
          </a:xfrm>
          <a:prstGeom prst="can">
            <a:avLst>
              <a:gd name="adj" fmla="val 27085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6019800" y="1828800"/>
            <a:ext cx="1600200" cy="4572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1676400" y="2895600"/>
            <a:ext cx="1371600" cy="3810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0" y="240"/>
              </a:cxn>
              <a:cxn ang="0">
                <a:pos x="624" y="240"/>
              </a:cxn>
              <a:cxn ang="0">
                <a:pos x="864" y="0"/>
              </a:cxn>
              <a:cxn ang="0">
                <a:pos x="240" y="0"/>
              </a:cxn>
            </a:cxnLst>
            <a:rect l="0" t="0" r="r" b="b"/>
            <a:pathLst>
              <a:path w="864" h="240">
                <a:moveTo>
                  <a:pt x="240" y="0"/>
                </a:moveTo>
                <a:lnTo>
                  <a:pt x="0" y="240"/>
                </a:lnTo>
                <a:lnTo>
                  <a:pt x="624" y="240"/>
                </a:lnTo>
                <a:lnTo>
                  <a:pt x="864" y="0"/>
                </a:lnTo>
                <a:lnTo>
                  <a:pt x="240" y="0"/>
                </a:lnTo>
                <a:close/>
              </a:path>
            </a:pathLst>
          </a:cu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5791200" y="4495800"/>
            <a:ext cx="1981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V </a:t>
            </a:r>
            <a:r>
              <a:rPr lang="ro-RO" sz="3200" b="1">
                <a:solidFill>
                  <a:srgbClr val="0000FF"/>
                </a:solidFill>
              </a:rPr>
              <a:t>=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b</a:t>
            </a:r>
            <a:r>
              <a:rPr lang="en-US" sz="3200" b="1" baseline="-25000">
                <a:solidFill>
                  <a:srgbClr val="0000FF"/>
                </a:solidFill>
                <a:latin typeface="Monotype Corsiva" pitchFamily="66" charset="0"/>
              </a:rPr>
              <a:t>·</a:t>
            </a:r>
            <a:r>
              <a:rPr lang="ro-RO" sz="2800" b="1">
                <a:solidFill>
                  <a:srgbClr val="0000FF"/>
                </a:solidFill>
              </a:rPr>
              <a:t>h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371600" y="5562600"/>
            <a:ext cx="1981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V </a:t>
            </a:r>
            <a:r>
              <a:rPr lang="ro-RO" sz="3200" b="1">
                <a:solidFill>
                  <a:srgbClr val="0000FF"/>
                </a:solidFill>
              </a:rPr>
              <a:t>=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A</a:t>
            </a:r>
            <a:r>
              <a:rPr lang="ro-RO" sz="3200" b="1" baseline="-25000">
                <a:solidFill>
                  <a:srgbClr val="0000FF"/>
                </a:solidFill>
                <a:latin typeface="Monotype Corsiva" pitchFamily="66" charset="0"/>
              </a:rPr>
              <a:t>b</a:t>
            </a:r>
            <a:r>
              <a:rPr lang="en-US" sz="3200" b="1" baseline="-25000">
                <a:solidFill>
                  <a:srgbClr val="0000FF"/>
                </a:solidFill>
                <a:latin typeface="Monotype Corsiva" pitchFamily="66" charset="0"/>
              </a:rPr>
              <a:t>·</a:t>
            </a:r>
            <a:r>
              <a:rPr lang="ro-RO" sz="2800" b="1">
                <a:solidFill>
                  <a:srgbClr val="0000FF"/>
                </a:solidFill>
              </a:rPr>
              <a:t>h</a:t>
            </a: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5867400" y="5257800"/>
            <a:ext cx="1981200" cy="579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V </a:t>
            </a:r>
            <a:r>
              <a:rPr lang="ro-RO" sz="3200" b="1">
                <a:solidFill>
                  <a:srgbClr val="0000FF"/>
                </a:solidFill>
              </a:rPr>
              <a:t>=</a:t>
            </a:r>
            <a:r>
              <a:rPr lang="el-GR" sz="3200" b="1">
                <a:solidFill>
                  <a:srgbClr val="0000FF"/>
                </a:solidFill>
                <a:latin typeface="Monotype Corsiva" pitchFamily="66" charset="0"/>
              </a:rPr>
              <a:t>π</a:t>
            </a:r>
            <a:r>
              <a:rPr lang="ro-RO" sz="2800" b="1">
                <a:solidFill>
                  <a:srgbClr val="0000FF"/>
                </a:solidFill>
              </a:rPr>
              <a:t>R</a:t>
            </a:r>
            <a:r>
              <a:rPr lang="ro-RO" sz="2800" b="1" baseline="30000">
                <a:solidFill>
                  <a:srgbClr val="0000FF"/>
                </a:solidFill>
              </a:rPr>
              <a:t>2</a:t>
            </a:r>
            <a:r>
              <a:rPr lang="en-US" sz="2800" b="1">
                <a:solidFill>
                  <a:srgbClr val="0000FF"/>
                </a:solidFill>
                <a:cs typeface="Arial" charset="0"/>
              </a:rPr>
              <a:t>·</a:t>
            </a:r>
            <a:r>
              <a:rPr lang="ro-RO" sz="2800" b="1">
                <a:solidFill>
                  <a:srgbClr val="0000FF"/>
                </a:solidFill>
              </a:rPr>
              <a:t>h</a:t>
            </a:r>
            <a:endParaRPr lang="en-US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 animBg="1" autoUpdateAnimBg="0"/>
      <p:bldP spid="33805" grpId="0" animBg="1" autoUpdateAnimBg="0"/>
      <p:bldP spid="3380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609600" y="5334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I.CORPURI ROTUNDE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000" b="1">
                <a:solidFill>
                  <a:srgbClr val="0033CC"/>
                </a:solidFill>
                <a:latin typeface="Times New Roman" pitchFamily="18" charset="0"/>
              </a:rPr>
              <a:t>!CORPURILE GEOMETRICE MĂRGINITE PARŢIAL SAU TOTAL DE SUPRAFEŢE CURBE (NEPLANE) SE NUMESC </a:t>
            </a:r>
            <a:r>
              <a:rPr lang="ro-RO" sz="2000" b="1">
                <a:solidFill>
                  <a:srgbClr val="FF3300"/>
                </a:solidFill>
                <a:latin typeface="Times New Roman" pitchFamily="18" charset="0"/>
              </a:rPr>
              <a:t>CORPURI ROTUNDE.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609600" y="2362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6600CC"/>
                </a:solidFill>
              </a:rPr>
              <a:t>EXERCIŢIU: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838200" y="27432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>
                <a:solidFill>
                  <a:srgbClr val="6600CC"/>
                </a:solidFill>
              </a:rPr>
              <a:t>Identifică corpurile rotunde dintre corpurile geometrice reprezentate mai jos</a:t>
            </a:r>
            <a:r>
              <a:rPr lang="ro-RO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990600" y="3733800"/>
            <a:ext cx="1066800" cy="9906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990600" y="4114800"/>
            <a:ext cx="1066800" cy="152400"/>
          </a:xfrm>
          <a:prstGeom prst="ellipse">
            <a:avLst/>
          </a:prstGeom>
          <a:solidFill>
            <a:srgbClr val="3366FF"/>
          </a:solidFill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Arc 24"/>
          <p:cNvSpPr>
            <a:spLocks/>
          </p:cNvSpPr>
          <p:nvPr/>
        </p:nvSpPr>
        <p:spPr bwMode="auto">
          <a:xfrm flipH="1" flipV="1">
            <a:off x="990600" y="4171950"/>
            <a:ext cx="1066800" cy="952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 w 43200"/>
              <a:gd name="T1" fmla="*/ 21986 h 21986"/>
              <a:gd name="T2" fmla="*/ 43200 w 43200"/>
              <a:gd name="T3" fmla="*/ 21600 h 21986"/>
              <a:gd name="T4" fmla="*/ 21600 w 43200"/>
              <a:gd name="T5" fmla="*/ 21600 h 2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986" fill="none" extrusionOk="0">
                <a:moveTo>
                  <a:pt x="3" y="21985"/>
                </a:moveTo>
                <a:cubicBezTo>
                  <a:pt x="1" y="21857"/>
                  <a:pt x="0" y="217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1986" stroke="0" extrusionOk="0">
                <a:moveTo>
                  <a:pt x="3" y="21985"/>
                </a:moveTo>
                <a:cubicBezTo>
                  <a:pt x="1" y="21857"/>
                  <a:pt x="0" y="217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1371600" y="41148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2667000" y="3886200"/>
            <a:ext cx="457200" cy="838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12" name="Line 44"/>
          <p:cNvSpPr>
            <a:spLocks noChangeShapeType="1"/>
          </p:cNvSpPr>
          <p:nvPr/>
        </p:nvSpPr>
        <p:spPr bwMode="auto">
          <a:xfrm flipH="1" flipV="1">
            <a:off x="2438400" y="3733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5" name="Line 47"/>
          <p:cNvSpPr>
            <a:spLocks noChangeShapeType="1"/>
          </p:cNvSpPr>
          <p:nvPr/>
        </p:nvSpPr>
        <p:spPr bwMode="auto">
          <a:xfrm>
            <a:off x="2438400" y="3733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7" name="Line 49"/>
          <p:cNvSpPr>
            <a:spLocks noChangeShapeType="1"/>
          </p:cNvSpPr>
          <p:nvPr/>
        </p:nvSpPr>
        <p:spPr bwMode="auto">
          <a:xfrm flipH="1" flipV="1">
            <a:off x="2895600" y="3733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8" name="Freeform 50"/>
          <p:cNvSpPr>
            <a:spLocks/>
          </p:cNvSpPr>
          <p:nvPr/>
        </p:nvSpPr>
        <p:spPr bwMode="auto">
          <a:xfrm>
            <a:off x="2438400" y="3733800"/>
            <a:ext cx="228600" cy="990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72"/>
              </a:cxn>
              <a:cxn ang="0">
                <a:pos x="144" y="768"/>
              </a:cxn>
              <a:cxn ang="0">
                <a:pos x="144" y="96"/>
              </a:cxn>
              <a:cxn ang="0">
                <a:pos x="0" y="0"/>
              </a:cxn>
            </a:cxnLst>
            <a:rect l="0" t="0" r="r" b="b"/>
            <a:pathLst>
              <a:path w="144" h="768">
                <a:moveTo>
                  <a:pt x="0" y="0"/>
                </a:moveTo>
                <a:lnTo>
                  <a:pt x="0" y="672"/>
                </a:lnTo>
                <a:lnTo>
                  <a:pt x="144" y="768"/>
                </a:lnTo>
                <a:lnTo>
                  <a:pt x="144" y="96"/>
                </a:lnTo>
                <a:lnTo>
                  <a:pt x="0" y="0"/>
                </a:lnTo>
                <a:close/>
              </a:path>
            </a:pathLst>
          </a:custGeom>
          <a:solidFill>
            <a:srgbClr val="FF99C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9" name="Freeform 51"/>
          <p:cNvSpPr>
            <a:spLocks/>
          </p:cNvSpPr>
          <p:nvPr/>
        </p:nvSpPr>
        <p:spPr bwMode="auto">
          <a:xfrm>
            <a:off x="2438400" y="3733800"/>
            <a:ext cx="685800" cy="152400"/>
          </a:xfrm>
          <a:custGeom>
            <a:avLst/>
            <a:gdLst/>
            <a:ahLst/>
            <a:cxnLst>
              <a:cxn ang="0">
                <a:pos x="144" y="96"/>
              </a:cxn>
              <a:cxn ang="0">
                <a:pos x="432" y="96"/>
              </a:cxn>
              <a:cxn ang="0">
                <a:pos x="288" y="0"/>
              </a:cxn>
              <a:cxn ang="0">
                <a:pos x="0" y="0"/>
              </a:cxn>
              <a:cxn ang="0">
                <a:pos x="144" y="96"/>
              </a:cxn>
            </a:cxnLst>
            <a:rect l="0" t="0" r="r" b="b"/>
            <a:pathLst>
              <a:path w="432" h="96">
                <a:moveTo>
                  <a:pt x="144" y="96"/>
                </a:moveTo>
                <a:lnTo>
                  <a:pt x="432" y="96"/>
                </a:lnTo>
                <a:lnTo>
                  <a:pt x="288" y="0"/>
                </a:lnTo>
                <a:lnTo>
                  <a:pt x="0" y="0"/>
                </a:lnTo>
                <a:lnTo>
                  <a:pt x="144" y="96"/>
                </a:lnTo>
                <a:close/>
              </a:path>
            </a:pathLst>
          </a:cu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0" name="Rectangle 52"/>
          <p:cNvSpPr>
            <a:spLocks noChangeArrowheads="1"/>
          </p:cNvSpPr>
          <p:nvPr/>
        </p:nvSpPr>
        <p:spPr bwMode="auto">
          <a:xfrm>
            <a:off x="3124200" y="4267200"/>
            <a:ext cx="381000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21" name="Line 53"/>
          <p:cNvSpPr>
            <a:spLocks noChangeShapeType="1"/>
          </p:cNvSpPr>
          <p:nvPr/>
        </p:nvSpPr>
        <p:spPr bwMode="auto">
          <a:xfrm>
            <a:off x="2667000" y="3886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4" name="Line 56"/>
          <p:cNvSpPr>
            <a:spLocks noChangeShapeType="1"/>
          </p:cNvSpPr>
          <p:nvPr/>
        </p:nvSpPr>
        <p:spPr bwMode="auto">
          <a:xfrm>
            <a:off x="2438400" y="3733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5" name="Line 57"/>
          <p:cNvSpPr>
            <a:spLocks noChangeShapeType="1"/>
          </p:cNvSpPr>
          <p:nvPr/>
        </p:nvSpPr>
        <p:spPr bwMode="auto">
          <a:xfrm>
            <a:off x="2438400" y="4572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6" name="Line 58"/>
          <p:cNvSpPr>
            <a:spLocks noChangeShapeType="1"/>
          </p:cNvSpPr>
          <p:nvPr/>
        </p:nvSpPr>
        <p:spPr bwMode="auto">
          <a:xfrm>
            <a:off x="2667000" y="4724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7" name="Line 59"/>
          <p:cNvSpPr>
            <a:spLocks noChangeShapeType="1"/>
          </p:cNvSpPr>
          <p:nvPr/>
        </p:nvSpPr>
        <p:spPr bwMode="auto">
          <a:xfrm flipV="1">
            <a:off x="3505200" y="4267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28" name="Line 60"/>
          <p:cNvSpPr>
            <a:spLocks noChangeShapeType="1"/>
          </p:cNvSpPr>
          <p:nvPr/>
        </p:nvSpPr>
        <p:spPr bwMode="auto">
          <a:xfrm flipH="1">
            <a:off x="31242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1" name="Line 63"/>
          <p:cNvSpPr>
            <a:spLocks noChangeShapeType="1"/>
          </p:cNvSpPr>
          <p:nvPr/>
        </p:nvSpPr>
        <p:spPr bwMode="auto">
          <a:xfrm>
            <a:off x="2438400" y="4572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2" name="Line 64"/>
          <p:cNvSpPr>
            <a:spLocks noChangeShapeType="1"/>
          </p:cNvSpPr>
          <p:nvPr/>
        </p:nvSpPr>
        <p:spPr bwMode="auto">
          <a:xfrm>
            <a:off x="3276600" y="4572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3" name="Line 65"/>
          <p:cNvSpPr>
            <a:spLocks noChangeShapeType="1"/>
          </p:cNvSpPr>
          <p:nvPr/>
        </p:nvSpPr>
        <p:spPr bwMode="auto">
          <a:xfrm>
            <a:off x="2895600" y="4114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4" name="Line 66"/>
          <p:cNvSpPr>
            <a:spLocks noChangeShapeType="1"/>
          </p:cNvSpPr>
          <p:nvPr/>
        </p:nvSpPr>
        <p:spPr bwMode="auto">
          <a:xfrm>
            <a:off x="2971800" y="4114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5" name="Line 67"/>
          <p:cNvSpPr>
            <a:spLocks noChangeShapeType="1"/>
          </p:cNvSpPr>
          <p:nvPr/>
        </p:nvSpPr>
        <p:spPr bwMode="auto">
          <a:xfrm>
            <a:off x="2895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7" name="Freeform 69"/>
          <p:cNvSpPr>
            <a:spLocks/>
          </p:cNvSpPr>
          <p:nvPr/>
        </p:nvSpPr>
        <p:spPr bwMode="auto">
          <a:xfrm>
            <a:off x="3124200" y="4114800"/>
            <a:ext cx="3810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" y="0"/>
              </a:cxn>
              <a:cxn ang="0">
                <a:pos x="240" y="96"/>
              </a:cxn>
              <a:cxn ang="0">
                <a:pos x="0" y="96"/>
              </a:cxn>
              <a:cxn ang="0">
                <a:pos x="0" y="0"/>
              </a:cxn>
            </a:cxnLst>
            <a:rect l="0" t="0" r="r" b="b"/>
            <a:pathLst>
              <a:path w="240" h="96">
                <a:moveTo>
                  <a:pt x="0" y="0"/>
                </a:moveTo>
                <a:lnTo>
                  <a:pt x="96" y="0"/>
                </a:lnTo>
                <a:lnTo>
                  <a:pt x="240" y="96"/>
                </a:lnTo>
                <a:lnTo>
                  <a:pt x="0" y="96"/>
                </a:lnTo>
                <a:lnTo>
                  <a:pt x="0" y="0"/>
                </a:lnTo>
                <a:close/>
              </a:path>
            </a:pathLst>
          </a:custGeom>
          <a:solidFill>
            <a:srgbClr val="FF99CC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8" name="Line 70"/>
          <p:cNvSpPr>
            <a:spLocks noChangeShapeType="1"/>
          </p:cNvSpPr>
          <p:nvPr/>
        </p:nvSpPr>
        <p:spPr bwMode="auto">
          <a:xfrm>
            <a:off x="3276600" y="4114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39" name="Line 71"/>
          <p:cNvSpPr>
            <a:spLocks noChangeShapeType="1"/>
          </p:cNvSpPr>
          <p:nvPr/>
        </p:nvSpPr>
        <p:spPr bwMode="auto">
          <a:xfrm>
            <a:off x="3276600" y="4114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0" name="Line 72"/>
          <p:cNvSpPr>
            <a:spLocks noChangeShapeType="1"/>
          </p:cNvSpPr>
          <p:nvPr/>
        </p:nvSpPr>
        <p:spPr bwMode="auto">
          <a:xfrm flipH="1">
            <a:off x="3124200" y="4114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1" name="Line 73"/>
          <p:cNvSpPr>
            <a:spLocks noChangeShapeType="1"/>
          </p:cNvSpPr>
          <p:nvPr/>
        </p:nvSpPr>
        <p:spPr bwMode="auto">
          <a:xfrm>
            <a:off x="3124200" y="3886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42" name="Text Box 74"/>
          <p:cNvSpPr txBox="1">
            <a:spLocks noChangeArrowheads="1"/>
          </p:cNvSpPr>
          <p:nvPr/>
        </p:nvSpPr>
        <p:spPr bwMode="auto">
          <a:xfrm>
            <a:off x="2667000" y="4114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7245" name="Oval 77"/>
          <p:cNvSpPr>
            <a:spLocks noChangeArrowheads="1"/>
          </p:cNvSpPr>
          <p:nvPr/>
        </p:nvSpPr>
        <p:spPr bwMode="auto">
          <a:xfrm>
            <a:off x="3886200" y="4495800"/>
            <a:ext cx="8382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6" name="AutoShape 78"/>
          <p:cNvSpPr>
            <a:spLocks noChangeArrowheads="1"/>
          </p:cNvSpPr>
          <p:nvPr/>
        </p:nvSpPr>
        <p:spPr bwMode="auto">
          <a:xfrm>
            <a:off x="3886200" y="3733800"/>
            <a:ext cx="838200" cy="1066800"/>
          </a:xfrm>
          <a:prstGeom prst="can">
            <a:avLst>
              <a:gd name="adj" fmla="val 31818"/>
            </a:avLst>
          </a:prstGeom>
          <a:solidFill>
            <a:srgbClr val="CC99FF">
              <a:alpha val="70000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7" name="Text Box 79"/>
          <p:cNvSpPr txBox="1">
            <a:spLocks noChangeArrowheads="1"/>
          </p:cNvSpPr>
          <p:nvPr/>
        </p:nvSpPr>
        <p:spPr bwMode="auto">
          <a:xfrm>
            <a:off x="4038600" y="4114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7251" name="Freeform 83"/>
          <p:cNvSpPr>
            <a:spLocks/>
          </p:cNvSpPr>
          <p:nvPr/>
        </p:nvSpPr>
        <p:spPr bwMode="auto">
          <a:xfrm>
            <a:off x="5029200" y="3810000"/>
            <a:ext cx="838200" cy="990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2" y="192"/>
              </a:cxn>
              <a:cxn ang="0">
                <a:pos x="192" y="624"/>
              </a:cxn>
              <a:cxn ang="0">
                <a:pos x="240" y="624"/>
              </a:cxn>
              <a:cxn ang="0">
                <a:pos x="240" y="192"/>
              </a:cxn>
              <a:cxn ang="0">
                <a:pos x="432" y="0"/>
              </a:cxn>
              <a:cxn ang="0">
                <a:pos x="0" y="0"/>
              </a:cxn>
            </a:cxnLst>
            <a:rect l="0" t="0" r="r" b="b"/>
            <a:pathLst>
              <a:path w="432" h="624">
                <a:moveTo>
                  <a:pt x="0" y="0"/>
                </a:moveTo>
                <a:lnTo>
                  <a:pt x="192" y="192"/>
                </a:lnTo>
                <a:lnTo>
                  <a:pt x="192" y="624"/>
                </a:lnTo>
                <a:lnTo>
                  <a:pt x="240" y="624"/>
                </a:lnTo>
                <a:lnTo>
                  <a:pt x="240" y="192"/>
                </a:lnTo>
                <a:lnTo>
                  <a:pt x="43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52" name="Oval 84"/>
          <p:cNvSpPr>
            <a:spLocks noChangeArrowheads="1"/>
          </p:cNvSpPr>
          <p:nvPr/>
        </p:nvSpPr>
        <p:spPr bwMode="auto">
          <a:xfrm>
            <a:off x="5029200" y="3657600"/>
            <a:ext cx="838200" cy="2286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3" name="Text Box 85"/>
          <p:cNvSpPr txBox="1">
            <a:spLocks noChangeArrowheads="1"/>
          </p:cNvSpPr>
          <p:nvPr/>
        </p:nvSpPr>
        <p:spPr bwMode="auto">
          <a:xfrm>
            <a:off x="5334000" y="38100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7256" name="AutoShape 88"/>
          <p:cNvSpPr>
            <a:spLocks noChangeArrowheads="1"/>
          </p:cNvSpPr>
          <p:nvPr/>
        </p:nvSpPr>
        <p:spPr bwMode="auto">
          <a:xfrm>
            <a:off x="6172200" y="3733800"/>
            <a:ext cx="914400" cy="990600"/>
          </a:xfrm>
          <a:prstGeom prst="triangle">
            <a:avLst>
              <a:gd name="adj" fmla="val 50000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7" name="Oval 89"/>
          <p:cNvSpPr>
            <a:spLocks noChangeArrowheads="1"/>
          </p:cNvSpPr>
          <p:nvPr/>
        </p:nvSpPr>
        <p:spPr bwMode="auto">
          <a:xfrm>
            <a:off x="6172200" y="4572000"/>
            <a:ext cx="914400" cy="304800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8" name="Arc 90"/>
          <p:cNvSpPr>
            <a:spLocks/>
          </p:cNvSpPr>
          <p:nvPr/>
        </p:nvSpPr>
        <p:spPr bwMode="auto">
          <a:xfrm flipH="1" flipV="1">
            <a:off x="6172200" y="4724400"/>
            <a:ext cx="914400" cy="1524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 w 43200"/>
              <a:gd name="T1" fmla="*/ 21986 h 21986"/>
              <a:gd name="T2" fmla="*/ 43200 w 43200"/>
              <a:gd name="T3" fmla="*/ 21600 h 21986"/>
              <a:gd name="T4" fmla="*/ 21600 w 43200"/>
              <a:gd name="T5" fmla="*/ 21600 h 2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986" fill="none" extrusionOk="0">
                <a:moveTo>
                  <a:pt x="3" y="21985"/>
                </a:moveTo>
                <a:cubicBezTo>
                  <a:pt x="1" y="21857"/>
                  <a:pt x="0" y="217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1986" stroke="0" extrusionOk="0">
                <a:moveTo>
                  <a:pt x="3" y="21985"/>
                </a:moveTo>
                <a:cubicBezTo>
                  <a:pt x="1" y="21857"/>
                  <a:pt x="0" y="217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9" name="Text Box 91"/>
          <p:cNvSpPr txBox="1">
            <a:spLocks noChangeArrowheads="1"/>
          </p:cNvSpPr>
          <p:nvPr/>
        </p:nvSpPr>
        <p:spPr bwMode="auto">
          <a:xfrm>
            <a:off x="6400800" y="4114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000099"/>
                </a:solidFill>
              </a:rPr>
              <a:t>5</a:t>
            </a:r>
          </a:p>
        </p:txBody>
      </p:sp>
      <p:sp>
        <p:nvSpPr>
          <p:cNvPr id="7260" name="Oval 92"/>
          <p:cNvSpPr>
            <a:spLocks noChangeArrowheads="1"/>
          </p:cNvSpPr>
          <p:nvPr/>
        </p:nvSpPr>
        <p:spPr bwMode="auto">
          <a:xfrm>
            <a:off x="914400" y="5105400"/>
            <a:ext cx="1066800" cy="13716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63" name="Oval 95"/>
          <p:cNvSpPr>
            <a:spLocks noChangeArrowheads="1"/>
          </p:cNvSpPr>
          <p:nvPr/>
        </p:nvSpPr>
        <p:spPr bwMode="auto">
          <a:xfrm>
            <a:off x="914400" y="5715000"/>
            <a:ext cx="1066800" cy="152400"/>
          </a:xfrm>
          <a:prstGeom prst="ellipse">
            <a:avLst/>
          </a:prstGeom>
          <a:solidFill>
            <a:srgbClr val="339966"/>
          </a:solidFill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64" name="Arc 96"/>
          <p:cNvSpPr>
            <a:spLocks/>
          </p:cNvSpPr>
          <p:nvPr/>
        </p:nvSpPr>
        <p:spPr bwMode="auto">
          <a:xfrm flipH="1" flipV="1">
            <a:off x="914400" y="5791200"/>
            <a:ext cx="1066800" cy="762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 w 43200"/>
              <a:gd name="T1" fmla="*/ 21986 h 21986"/>
              <a:gd name="T2" fmla="*/ 43200 w 43200"/>
              <a:gd name="T3" fmla="*/ 21600 h 21986"/>
              <a:gd name="T4" fmla="*/ 21600 w 43200"/>
              <a:gd name="T5" fmla="*/ 21600 h 2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986" fill="none" extrusionOk="0">
                <a:moveTo>
                  <a:pt x="3" y="21985"/>
                </a:moveTo>
                <a:cubicBezTo>
                  <a:pt x="1" y="21857"/>
                  <a:pt x="0" y="217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1986" stroke="0" extrusionOk="0">
                <a:moveTo>
                  <a:pt x="3" y="21985"/>
                </a:moveTo>
                <a:cubicBezTo>
                  <a:pt x="1" y="21857"/>
                  <a:pt x="0" y="217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80" name="AutoShape 112"/>
          <p:cNvSpPr>
            <a:spLocks noChangeArrowheads="1"/>
          </p:cNvSpPr>
          <p:nvPr/>
        </p:nvSpPr>
        <p:spPr bwMode="auto">
          <a:xfrm rot="10800000">
            <a:off x="3657600" y="5486400"/>
            <a:ext cx="1066800" cy="838200"/>
          </a:xfrm>
          <a:custGeom>
            <a:avLst/>
            <a:gdLst>
              <a:gd name="G0" fmla="+- 2571 0 0"/>
              <a:gd name="G1" fmla="+- 21600 0 2571"/>
              <a:gd name="G2" fmla="*/ 2571 1 2"/>
              <a:gd name="G3" fmla="+- 21600 0 G2"/>
              <a:gd name="G4" fmla="+/ 2571 21600 2"/>
              <a:gd name="G5" fmla="+/ G1 0 2"/>
              <a:gd name="G6" fmla="*/ 21600 21600 2571"/>
              <a:gd name="G7" fmla="*/ G6 1 2"/>
              <a:gd name="G8" fmla="+- 21600 0 G7"/>
              <a:gd name="G9" fmla="*/ 21600 1 2"/>
              <a:gd name="G10" fmla="+- 2571 0 G9"/>
              <a:gd name="G11" fmla="?: G10 G8 0"/>
              <a:gd name="G12" fmla="?: G10 G7 21600"/>
              <a:gd name="T0" fmla="*/ 20314 w 21600"/>
              <a:gd name="T1" fmla="*/ 10800 h 21600"/>
              <a:gd name="T2" fmla="*/ 10800 w 21600"/>
              <a:gd name="T3" fmla="*/ 21600 h 21600"/>
              <a:gd name="T4" fmla="*/ 1286 w 21600"/>
              <a:gd name="T5" fmla="*/ 10800 h 21600"/>
              <a:gd name="T6" fmla="*/ 10800 w 21600"/>
              <a:gd name="T7" fmla="*/ 0 h 21600"/>
              <a:gd name="T8" fmla="*/ 3086 w 21600"/>
              <a:gd name="T9" fmla="*/ 3086 h 21600"/>
              <a:gd name="T10" fmla="*/ 18514 w 21600"/>
              <a:gd name="T11" fmla="*/ 185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571" y="21600"/>
                </a:lnTo>
                <a:lnTo>
                  <a:pt x="19029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81" name="Oval 113"/>
          <p:cNvSpPr>
            <a:spLocks noChangeArrowheads="1"/>
          </p:cNvSpPr>
          <p:nvPr/>
        </p:nvSpPr>
        <p:spPr bwMode="auto">
          <a:xfrm>
            <a:off x="3657600" y="6019800"/>
            <a:ext cx="1066800" cy="4572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82" name="Oval 114"/>
          <p:cNvSpPr>
            <a:spLocks noChangeArrowheads="1"/>
          </p:cNvSpPr>
          <p:nvPr/>
        </p:nvSpPr>
        <p:spPr bwMode="auto">
          <a:xfrm>
            <a:off x="3810000" y="5257800"/>
            <a:ext cx="762000" cy="3810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83" name="Line 115"/>
          <p:cNvSpPr>
            <a:spLocks noChangeShapeType="1"/>
          </p:cNvSpPr>
          <p:nvPr/>
        </p:nvSpPr>
        <p:spPr bwMode="auto">
          <a:xfrm>
            <a:off x="4572000" y="54102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84" name="Line 116"/>
          <p:cNvSpPr>
            <a:spLocks noChangeShapeType="1"/>
          </p:cNvSpPr>
          <p:nvPr/>
        </p:nvSpPr>
        <p:spPr bwMode="auto">
          <a:xfrm flipH="1">
            <a:off x="3657600" y="54102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85" name="Arc 117"/>
          <p:cNvSpPr>
            <a:spLocks/>
          </p:cNvSpPr>
          <p:nvPr/>
        </p:nvSpPr>
        <p:spPr bwMode="auto">
          <a:xfrm flipH="1" flipV="1">
            <a:off x="3657600" y="6248400"/>
            <a:ext cx="1066800" cy="2286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 w 43200"/>
              <a:gd name="T1" fmla="*/ 21986 h 21986"/>
              <a:gd name="T2" fmla="*/ 43200 w 43200"/>
              <a:gd name="T3" fmla="*/ 21600 h 21986"/>
              <a:gd name="T4" fmla="*/ 21600 w 43200"/>
              <a:gd name="T5" fmla="*/ 21600 h 2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986" fill="none" extrusionOk="0">
                <a:moveTo>
                  <a:pt x="3" y="21985"/>
                </a:moveTo>
                <a:cubicBezTo>
                  <a:pt x="1" y="21857"/>
                  <a:pt x="0" y="217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1986" stroke="0" extrusionOk="0">
                <a:moveTo>
                  <a:pt x="3" y="21985"/>
                </a:moveTo>
                <a:cubicBezTo>
                  <a:pt x="1" y="21857"/>
                  <a:pt x="0" y="217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86" name="AutoShape 118" descr="Bouquet"/>
          <p:cNvSpPr>
            <a:spLocks noChangeArrowheads="1"/>
          </p:cNvSpPr>
          <p:nvPr/>
        </p:nvSpPr>
        <p:spPr bwMode="auto">
          <a:xfrm>
            <a:off x="5105400" y="5638800"/>
            <a:ext cx="1143000" cy="6096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87" name="Oval 119"/>
          <p:cNvSpPr>
            <a:spLocks noChangeArrowheads="1"/>
          </p:cNvSpPr>
          <p:nvPr/>
        </p:nvSpPr>
        <p:spPr bwMode="auto">
          <a:xfrm>
            <a:off x="5105400" y="5867400"/>
            <a:ext cx="304800" cy="228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95" name="Freeform 127"/>
          <p:cNvSpPr>
            <a:spLocks/>
          </p:cNvSpPr>
          <p:nvPr/>
        </p:nvSpPr>
        <p:spPr bwMode="auto">
          <a:xfrm>
            <a:off x="5308600" y="5878513"/>
            <a:ext cx="88900" cy="26987"/>
          </a:xfrm>
          <a:custGeom>
            <a:avLst/>
            <a:gdLst/>
            <a:ahLst/>
            <a:cxnLst>
              <a:cxn ang="0">
                <a:pos x="56" y="17"/>
              </a:cxn>
              <a:cxn ang="0">
                <a:pos x="0" y="1"/>
              </a:cxn>
            </a:cxnLst>
            <a:rect l="0" t="0" r="r" b="b"/>
            <a:pathLst>
              <a:path w="56" h="17">
                <a:moveTo>
                  <a:pt x="56" y="17"/>
                </a:moveTo>
                <a:cubicBezTo>
                  <a:pt x="5" y="0"/>
                  <a:pt x="25" y="1"/>
                  <a:pt x="0" y="1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96" name="Freeform 128"/>
          <p:cNvSpPr>
            <a:spLocks/>
          </p:cNvSpPr>
          <p:nvPr/>
        </p:nvSpPr>
        <p:spPr bwMode="auto">
          <a:xfrm>
            <a:off x="5194300" y="5854700"/>
            <a:ext cx="88900" cy="25400"/>
          </a:xfrm>
          <a:custGeom>
            <a:avLst/>
            <a:gdLst/>
            <a:ahLst/>
            <a:cxnLst>
              <a:cxn ang="0">
                <a:pos x="56" y="0"/>
              </a:cxn>
              <a:cxn ang="0">
                <a:pos x="24" y="8"/>
              </a:cxn>
              <a:cxn ang="0">
                <a:pos x="0" y="16"/>
              </a:cxn>
            </a:cxnLst>
            <a:rect l="0" t="0" r="r" b="b"/>
            <a:pathLst>
              <a:path w="56" h="16">
                <a:moveTo>
                  <a:pt x="56" y="0"/>
                </a:moveTo>
                <a:cubicBezTo>
                  <a:pt x="45" y="3"/>
                  <a:pt x="35" y="5"/>
                  <a:pt x="24" y="8"/>
                </a:cubicBezTo>
                <a:cubicBezTo>
                  <a:pt x="16" y="10"/>
                  <a:pt x="0" y="16"/>
                  <a:pt x="0" y="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97" name="Freeform 129"/>
          <p:cNvSpPr>
            <a:spLocks/>
          </p:cNvSpPr>
          <p:nvPr/>
        </p:nvSpPr>
        <p:spPr bwMode="auto">
          <a:xfrm>
            <a:off x="5130800" y="5892800"/>
            <a:ext cx="38100" cy="12700"/>
          </a:xfrm>
          <a:custGeom>
            <a:avLst/>
            <a:gdLst/>
            <a:ahLst/>
            <a:cxnLst>
              <a:cxn ang="0">
                <a:pos x="24" y="0"/>
              </a:cxn>
              <a:cxn ang="0">
                <a:pos x="0" y="8"/>
              </a:cxn>
              <a:cxn ang="0">
                <a:pos x="24" y="0"/>
              </a:cxn>
            </a:cxnLst>
            <a:rect l="0" t="0" r="r" b="b"/>
            <a:pathLst>
              <a:path w="24" h="8">
                <a:moveTo>
                  <a:pt x="24" y="0"/>
                </a:moveTo>
                <a:cubicBezTo>
                  <a:pt x="16" y="3"/>
                  <a:pt x="0" y="8"/>
                  <a:pt x="0" y="8"/>
                </a:cubicBezTo>
                <a:cubicBezTo>
                  <a:pt x="0" y="8"/>
                  <a:pt x="16" y="3"/>
                  <a:pt x="24" y="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38" name="AutoShape 170"/>
          <p:cNvSpPr>
            <a:spLocks noChangeArrowheads="1"/>
          </p:cNvSpPr>
          <p:nvPr/>
        </p:nvSpPr>
        <p:spPr bwMode="auto">
          <a:xfrm>
            <a:off x="7848600" y="5257800"/>
            <a:ext cx="914400" cy="990600"/>
          </a:xfrm>
          <a:prstGeom prst="triangle">
            <a:avLst>
              <a:gd name="adj" fmla="val 18181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39" name="Oval 171"/>
          <p:cNvSpPr>
            <a:spLocks noChangeArrowheads="1"/>
          </p:cNvSpPr>
          <p:nvPr/>
        </p:nvSpPr>
        <p:spPr bwMode="auto">
          <a:xfrm>
            <a:off x="7848600" y="6096000"/>
            <a:ext cx="914400" cy="304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40" name="Arc 172"/>
          <p:cNvSpPr>
            <a:spLocks/>
          </p:cNvSpPr>
          <p:nvPr/>
        </p:nvSpPr>
        <p:spPr bwMode="auto">
          <a:xfrm flipH="1" flipV="1">
            <a:off x="7848600" y="6248400"/>
            <a:ext cx="914400" cy="1524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 w 43200"/>
              <a:gd name="T1" fmla="*/ 21986 h 21986"/>
              <a:gd name="T2" fmla="*/ 43200 w 43200"/>
              <a:gd name="T3" fmla="*/ 21600 h 21986"/>
              <a:gd name="T4" fmla="*/ 21600 w 43200"/>
              <a:gd name="T5" fmla="*/ 21600 h 2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986" fill="none" extrusionOk="0">
                <a:moveTo>
                  <a:pt x="3" y="21985"/>
                </a:moveTo>
                <a:cubicBezTo>
                  <a:pt x="1" y="21857"/>
                  <a:pt x="0" y="217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1986" stroke="0" extrusionOk="0">
                <a:moveTo>
                  <a:pt x="3" y="21985"/>
                </a:moveTo>
                <a:cubicBezTo>
                  <a:pt x="1" y="21857"/>
                  <a:pt x="0" y="2172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344" name="Picture 176" descr="ANd9GcSFRndIzt_kG4F-w93POCuYLcwvqXQnk-cQERtetWxASfcLdL8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5106988"/>
            <a:ext cx="1219200" cy="1204912"/>
          </a:xfrm>
          <a:prstGeom prst="rect">
            <a:avLst/>
          </a:prstGeom>
          <a:noFill/>
        </p:spPr>
      </p:pic>
      <p:sp>
        <p:nvSpPr>
          <p:cNvPr id="7346" name="AutoShape 178" descr="Z"/>
          <p:cNvSpPr>
            <a:spLocks noChangeAspect="1" noChangeArrowheads="1"/>
          </p:cNvSpPr>
          <p:nvPr/>
        </p:nvSpPr>
        <p:spPr bwMode="auto">
          <a:xfrm>
            <a:off x="4038600" y="2871788"/>
            <a:ext cx="1066800" cy="11144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7348" name="AutoShape 180" descr="Z"/>
          <p:cNvSpPr>
            <a:spLocks noChangeAspect="1" noChangeArrowheads="1"/>
          </p:cNvSpPr>
          <p:nvPr/>
        </p:nvSpPr>
        <p:spPr bwMode="auto">
          <a:xfrm>
            <a:off x="4038600" y="2871788"/>
            <a:ext cx="1066800" cy="11144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7350" name="AutoShape 182" descr="Z"/>
          <p:cNvSpPr>
            <a:spLocks noChangeAspect="1" noChangeArrowheads="1"/>
          </p:cNvSpPr>
          <p:nvPr/>
        </p:nvSpPr>
        <p:spPr bwMode="auto">
          <a:xfrm>
            <a:off x="4038600" y="2871788"/>
            <a:ext cx="1066800" cy="11144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7352" name="AutoShape 184" descr="Z"/>
          <p:cNvSpPr>
            <a:spLocks noChangeAspect="1" noChangeArrowheads="1"/>
          </p:cNvSpPr>
          <p:nvPr/>
        </p:nvSpPr>
        <p:spPr bwMode="auto">
          <a:xfrm>
            <a:off x="4038600" y="2871788"/>
            <a:ext cx="1066800" cy="1114425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7354" name="Picture 186" descr="sticla_pictata_VS8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5181600"/>
            <a:ext cx="1260475" cy="1323975"/>
          </a:xfrm>
          <a:prstGeom prst="rect">
            <a:avLst/>
          </a:prstGeom>
          <a:noFill/>
        </p:spPr>
      </p:pic>
      <p:sp>
        <p:nvSpPr>
          <p:cNvPr id="7355" name="AutoShape 187"/>
          <p:cNvSpPr>
            <a:spLocks noChangeArrowheads="1"/>
          </p:cNvSpPr>
          <p:nvPr/>
        </p:nvSpPr>
        <p:spPr bwMode="auto">
          <a:xfrm>
            <a:off x="7620000" y="3429000"/>
            <a:ext cx="1066800" cy="1295400"/>
          </a:xfrm>
          <a:prstGeom prst="cube">
            <a:avLst>
              <a:gd name="adj" fmla="val 2856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58" name="AutoShape 190"/>
          <p:cNvSpPr>
            <a:spLocks noChangeArrowheads="1"/>
          </p:cNvSpPr>
          <p:nvPr/>
        </p:nvSpPr>
        <p:spPr bwMode="auto">
          <a:xfrm rot="10800000">
            <a:off x="7848600" y="3505200"/>
            <a:ext cx="457200" cy="1143000"/>
          </a:xfrm>
          <a:prstGeom prst="can">
            <a:avLst>
              <a:gd name="adj" fmla="val 29167"/>
            </a:avLst>
          </a:prstGeom>
          <a:solidFill>
            <a:srgbClr val="C0C0C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60" name="Line 192"/>
          <p:cNvSpPr>
            <a:spLocks noChangeShapeType="1"/>
          </p:cNvSpPr>
          <p:nvPr/>
        </p:nvSpPr>
        <p:spPr bwMode="auto">
          <a:xfrm>
            <a:off x="7848600" y="37338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61" name="Oval 193"/>
          <p:cNvSpPr>
            <a:spLocks noChangeArrowheads="1"/>
          </p:cNvSpPr>
          <p:nvPr/>
        </p:nvSpPr>
        <p:spPr bwMode="auto">
          <a:xfrm>
            <a:off x="7848600" y="3505200"/>
            <a:ext cx="457200" cy="152400"/>
          </a:xfrm>
          <a:prstGeom prst="ellipse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62" name="Line 194"/>
          <p:cNvSpPr>
            <a:spLocks noChangeShapeType="1"/>
          </p:cNvSpPr>
          <p:nvPr/>
        </p:nvSpPr>
        <p:spPr bwMode="auto">
          <a:xfrm flipH="1">
            <a:off x="7620000" y="3733800"/>
            <a:ext cx="762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63" name="Line 195"/>
          <p:cNvSpPr>
            <a:spLocks noChangeShapeType="1"/>
          </p:cNvSpPr>
          <p:nvPr/>
        </p:nvSpPr>
        <p:spPr bwMode="auto">
          <a:xfrm flipH="1">
            <a:off x="7924800" y="4419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64" name="Line 196"/>
          <p:cNvSpPr>
            <a:spLocks noChangeShapeType="1"/>
          </p:cNvSpPr>
          <p:nvPr/>
        </p:nvSpPr>
        <p:spPr bwMode="auto">
          <a:xfrm flipH="1">
            <a:off x="7620000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65" name="Text Box 197"/>
          <p:cNvSpPr txBox="1">
            <a:spLocks noChangeArrowheads="1"/>
          </p:cNvSpPr>
          <p:nvPr/>
        </p:nvSpPr>
        <p:spPr bwMode="auto">
          <a:xfrm>
            <a:off x="7620000" y="4114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000099"/>
                </a:solidFill>
              </a:rPr>
              <a:t>6</a:t>
            </a:r>
          </a:p>
        </p:txBody>
      </p:sp>
      <p:sp>
        <p:nvSpPr>
          <p:cNvPr id="7366" name="Text Box 198"/>
          <p:cNvSpPr txBox="1">
            <a:spLocks noChangeArrowheads="1"/>
          </p:cNvSpPr>
          <p:nvPr/>
        </p:nvSpPr>
        <p:spPr bwMode="auto">
          <a:xfrm>
            <a:off x="1066800" y="5257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7367" name="Oval 199"/>
          <p:cNvSpPr>
            <a:spLocks noChangeArrowheads="1"/>
          </p:cNvSpPr>
          <p:nvPr/>
        </p:nvSpPr>
        <p:spPr bwMode="auto">
          <a:xfrm>
            <a:off x="1371600" y="5105400"/>
            <a:ext cx="228600" cy="1371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68" name="Text Box 200"/>
          <p:cNvSpPr txBox="1">
            <a:spLocks noChangeArrowheads="1"/>
          </p:cNvSpPr>
          <p:nvPr/>
        </p:nvSpPr>
        <p:spPr bwMode="auto">
          <a:xfrm>
            <a:off x="2286000" y="5105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000099"/>
                </a:solidFill>
              </a:rPr>
              <a:t>8</a:t>
            </a:r>
          </a:p>
        </p:txBody>
      </p:sp>
      <p:sp>
        <p:nvSpPr>
          <p:cNvPr id="7369" name="Text Box 201"/>
          <p:cNvSpPr txBox="1">
            <a:spLocks noChangeArrowheads="1"/>
          </p:cNvSpPr>
          <p:nvPr/>
        </p:nvSpPr>
        <p:spPr bwMode="auto">
          <a:xfrm>
            <a:off x="3962400" y="5715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000099"/>
                </a:solidFill>
              </a:rPr>
              <a:t>9</a:t>
            </a:r>
          </a:p>
        </p:txBody>
      </p:sp>
      <p:sp>
        <p:nvSpPr>
          <p:cNvPr id="7370" name="Text Box 202"/>
          <p:cNvSpPr txBox="1">
            <a:spLocks noChangeArrowheads="1"/>
          </p:cNvSpPr>
          <p:nvPr/>
        </p:nvSpPr>
        <p:spPr bwMode="auto">
          <a:xfrm>
            <a:off x="5867400" y="5715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000099"/>
                </a:solidFill>
              </a:rPr>
              <a:t>10</a:t>
            </a:r>
          </a:p>
        </p:txBody>
      </p:sp>
      <p:sp>
        <p:nvSpPr>
          <p:cNvPr id="7371" name="Text Box 203"/>
          <p:cNvSpPr txBox="1">
            <a:spLocks noChangeArrowheads="1"/>
          </p:cNvSpPr>
          <p:nvPr/>
        </p:nvSpPr>
        <p:spPr bwMode="auto">
          <a:xfrm>
            <a:off x="7239000" y="6096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000099"/>
                </a:solidFill>
              </a:rPr>
              <a:t>11</a:t>
            </a:r>
          </a:p>
        </p:txBody>
      </p:sp>
      <p:sp>
        <p:nvSpPr>
          <p:cNvPr id="7372" name="Text Box 204"/>
          <p:cNvSpPr txBox="1">
            <a:spLocks noChangeArrowheads="1"/>
          </p:cNvSpPr>
          <p:nvPr/>
        </p:nvSpPr>
        <p:spPr bwMode="auto">
          <a:xfrm>
            <a:off x="7924800" y="5791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b="1">
                <a:solidFill>
                  <a:srgbClr val="000099"/>
                </a:solidFill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0" fill="hold"/>
                                        <p:tgtEl>
                                          <p:spTgt spid="7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0" fill="hold"/>
                                        <p:tgtEl>
                                          <p:spTgt spid="7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0" fill="hold"/>
                                        <p:tgtEl>
                                          <p:spTgt spid="7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0" fill="hold"/>
                                        <p:tgtEl>
                                          <p:spTgt spid="7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0" fill="hold"/>
                                        <p:tgtEl>
                                          <p:spTgt spid="7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0" fill="hold"/>
                                        <p:tgtEl>
                                          <p:spTgt spid="7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0" fill="hold"/>
                                        <p:tgtEl>
                                          <p:spTgt spid="7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0" fill="hold"/>
                                        <p:tgtEl>
                                          <p:spTgt spid="7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0" fill="hold"/>
                                        <p:tgtEl>
                                          <p:spTgt spid="7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0" fill="hold"/>
                                        <p:tgtEl>
                                          <p:spTgt spid="7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0" fill="hold"/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0" fill="hold"/>
                                        <p:tgtEl>
                                          <p:spTgt spid="7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0" fill="hold"/>
                                        <p:tgtEl>
                                          <p:spTgt spid="7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0" fill="hold"/>
                                        <p:tgtEl>
                                          <p:spTgt spid="7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0" fill="hold"/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0" fill="hold"/>
                                        <p:tgtEl>
                                          <p:spTgt spid="7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0" fill="hold"/>
                                        <p:tgtEl>
                                          <p:spTgt spid="7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0" fill="hold"/>
                                        <p:tgtEl>
                                          <p:spTgt spid="7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0" fill="hold"/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0" fill="hold"/>
                                        <p:tgtEl>
                                          <p:spTgt spid="7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0" fill="hold"/>
                                        <p:tgtEl>
                                          <p:spTgt spid="7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0" fill="hold"/>
                                        <p:tgtEl>
                                          <p:spTgt spid="7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0" fill="hold"/>
                                        <p:tgtEl>
                                          <p:spTgt spid="7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0" fill="hold"/>
                                        <p:tgtEl>
                                          <p:spTgt spid="7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0" fill="hold"/>
                                        <p:tgtEl>
                                          <p:spTgt spid="7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0" fill="hold"/>
                                        <p:tgtEl>
                                          <p:spTgt spid="7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0" fill="hold"/>
                                        <p:tgtEl>
                                          <p:spTgt spid="7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0" fill="hold"/>
                                        <p:tgtEl>
                                          <p:spTgt spid="7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0" fill="hold"/>
                                        <p:tgtEl>
                                          <p:spTgt spid="7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0" fill="hold"/>
                                        <p:tgtEl>
                                          <p:spTgt spid="7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0" fill="hold"/>
                                        <p:tgtEl>
                                          <p:spTgt spid="7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0" fill="hold"/>
                                        <p:tgtEl>
                                          <p:spTgt spid="7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0" fill="hold"/>
                                        <p:tgtEl>
                                          <p:spTgt spid="7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0" fill="hold"/>
                                        <p:tgtEl>
                                          <p:spTgt spid="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0" fill="hold"/>
                                        <p:tgtEl>
                                          <p:spTgt spid="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0" fill="hold"/>
                                        <p:tgtEl>
                                          <p:spTgt spid="7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0" fill="hold"/>
                                        <p:tgtEl>
                                          <p:spTgt spid="7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0" fill="hold"/>
                                        <p:tgtEl>
                                          <p:spTgt spid="7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0" fill="hold"/>
                                        <p:tgtEl>
                                          <p:spTgt spid="7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0" fill="hold"/>
                                        <p:tgtEl>
                                          <p:spTgt spid="7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0" fill="hold"/>
                                        <p:tgtEl>
                                          <p:spTgt spid="7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0" fill="hold"/>
                                        <p:tgtEl>
                                          <p:spTgt spid="7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0" fill="hold"/>
                                        <p:tgtEl>
                                          <p:spTgt spid="7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0" fill="hold"/>
                                        <p:tgtEl>
                                          <p:spTgt spid="7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0" fill="hold"/>
                                        <p:tgtEl>
                                          <p:spTgt spid="7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0" fill="hold"/>
                                        <p:tgtEl>
                                          <p:spTgt spid="7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0" fill="hold"/>
                                        <p:tgtEl>
                                          <p:spTgt spid="7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0" fill="hold"/>
                                        <p:tgtEl>
                                          <p:spTgt spid="7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0" fill="hold"/>
                                        <p:tgtEl>
                                          <p:spTgt spid="7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0" fill="hold"/>
                                        <p:tgtEl>
                                          <p:spTgt spid="7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0" fill="hold"/>
                                        <p:tgtEl>
                                          <p:spTgt spid="7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0" fill="hold"/>
                                        <p:tgtEl>
                                          <p:spTgt spid="7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0" fill="hold"/>
                                        <p:tgtEl>
                                          <p:spTgt spid="7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0" fill="hold"/>
                                        <p:tgtEl>
                                          <p:spTgt spid="7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0" fill="hold"/>
                                        <p:tgtEl>
                                          <p:spTgt spid="7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0" fill="hold"/>
                                        <p:tgtEl>
                                          <p:spTgt spid="7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0" fill="hold"/>
                                        <p:tgtEl>
                                          <p:spTgt spid="7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0" fill="hold"/>
                                        <p:tgtEl>
                                          <p:spTgt spid="7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0" fill="hold"/>
                                        <p:tgtEl>
                                          <p:spTgt spid="7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19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0" fill="hold"/>
                                        <p:tgtEl>
                                          <p:spTgt spid="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0" fill="hold"/>
                                        <p:tgtEl>
                                          <p:spTgt spid="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19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0" fill="hold"/>
                                        <p:tgtEl>
                                          <p:spTgt spid="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0" fill="hold"/>
                                        <p:tgtEl>
                                          <p:spTgt spid="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8" presetID="19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0" fill="hold"/>
                                        <p:tgtEl>
                                          <p:spTgt spid="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0" fill="hold"/>
                                        <p:tgtEl>
                                          <p:spTgt spid="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19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0" fill="hold"/>
                                        <p:tgtEl>
                                          <p:spTgt spid="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0" fill="hold"/>
                                        <p:tgtEl>
                                          <p:spTgt spid="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0" fill="hold"/>
                                        <p:tgtEl>
                                          <p:spTgt spid="7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0" fill="hold"/>
                                        <p:tgtEl>
                                          <p:spTgt spid="7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0" fill="hold"/>
                                        <p:tgtEl>
                                          <p:spTgt spid="7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0" fill="hold"/>
                                        <p:tgtEl>
                                          <p:spTgt spid="7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0" fill="hold"/>
                                        <p:tgtEl>
                                          <p:spTgt spid="7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0" fill="hold"/>
                                        <p:tgtEl>
                                          <p:spTgt spid="7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0" fill="hold"/>
                                        <p:tgtEl>
                                          <p:spTgt spid="7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0" fill="hold"/>
                                        <p:tgtEl>
                                          <p:spTgt spid="7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0" fill="hold"/>
                                        <p:tgtEl>
                                          <p:spTgt spid="7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0" fill="hold"/>
                                        <p:tgtEl>
                                          <p:spTgt spid="7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0" fill="hold"/>
                                        <p:tgtEl>
                                          <p:spTgt spid="7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0" fill="hold"/>
                                        <p:tgtEl>
                                          <p:spTgt spid="7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0" fill="hold"/>
                                        <p:tgtEl>
                                          <p:spTgt spid="7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0" fill="hold"/>
                                        <p:tgtEl>
                                          <p:spTgt spid="7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5000" fill="hold"/>
                                        <p:tgtEl>
                                          <p:spTgt spid="7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0" fill="hold"/>
                                        <p:tgtEl>
                                          <p:spTgt spid="7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0" fill="hold"/>
                                        <p:tgtEl>
                                          <p:spTgt spid="7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0" fill="hold"/>
                                        <p:tgtEl>
                                          <p:spTgt spid="7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0" fill="hold"/>
                                        <p:tgtEl>
                                          <p:spTgt spid="7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0" fill="hold"/>
                                        <p:tgtEl>
                                          <p:spTgt spid="7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5000" fill="hold"/>
                                        <p:tgtEl>
                                          <p:spTgt spid="7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0" fill="hold"/>
                                        <p:tgtEl>
                                          <p:spTgt spid="7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0" fill="hold"/>
                                        <p:tgtEl>
                                          <p:spTgt spid="7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0" fill="hold"/>
                                        <p:tgtEl>
                                          <p:spTgt spid="7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0" fill="hold"/>
                                        <p:tgtEl>
                                          <p:spTgt spid="7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0" fill="hold"/>
                                        <p:tgtEl>
                                          <p:spTgt spid="7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5000" fill="hold"/>
                                        <p:tgtEl>
                                          <p:spTgt spid="7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0" fill="hold"/>
                                        <p:tgtEl>
                                          <p:spTgt spid="7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5000" fill="hold"/>
                                        <p:tgtEl>
                                          <p:spTgt spid="7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0" fill="hold"/>
                                        <p:tgtEl>
                                          <p:spTgt spid="7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8" dur="5000" fill="hold"/>
                                        <p:tgtEl>
                                          <p:spTgt spid="7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0" fill="hold"/>
                                        <p:tgtEl>
                                          <p:spTgt spid="7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/>
      <p:bldP spid="7183" grpId="0"/>
      <p:bldP spid="7184" grpId="0"/>
      <p:bldP spid="7190" grpId="0" animBg="1"/>
      <p:bldP spid="7191" grpId="0" animBg="1"/>
      <p:bldP spid="7192" grpId="0" animBg="1"/>
      <p:bldP spid="7193" grpId="0"/>
      <p:bldP spid="7210" grpId="0" animBg="1"/>
      <p:bldP spid="7212" grpId="0" animBg="1"/>
      <p:bldP spid="7215" grpId="0" animBg="1"/>
      <p:bldP spid="7217" grpId="0" animBg="1"/>
      <p:bldP spid="7218" grpId="0" animBg="1"/>
      <p:bldP spid="7219" grpId="0" animBg="1"/>
      <p:bldP spid="7220" grpId="0" animBg="1"/>
      <p:bldP spid="7221" grpId="0" animBg="1"/>
      <p:bldP spid="7224" grpId="0" animBg="1"/>
      <p:bldP spid="7225" grpId="0" animBg="1"/>
      <p:bldP spid="7226" grpId="0" animBg="1"/>
      <p:bldP spid="7227" grpId="0" animBg="1"/>
      <p:bldP spid="7228" grpId="0" animBg="1"/>
      <p:bldP spid="7231" grpId="0" animBg="1"/>
      <p:bldP spid="7232" grpId="0" animBg="1"/>
      <p:bldP spid="7233" grpId="0" animBg="1"/>
      <p:bldP spid="7234" grpId="0" animBg="1"/>
      <p:bldP spid="7235" grpId="0" animBg="1"/>
      <p:bldP spid="7237" grpId="0" animBg="1"/>
      <p:bldP spid="7238" grpId="0" animBg="1"/>
      <p:bldP spid="7239" grpId="0" animBg="1"/>
      <p:bldP spid="7240" grpId="0" animBg="1"/>
      <p:bldP spid="7241" grpId="0" animBg="1"/>
      <p:bldP spid="7242" grpId="0"/>
      <p:bldP spid="7245" grpId="0" animBg="1"/>
      <p:bldP spid="7246" grpId="0" animBg="1"/>
      <p:bldP spid="7247" grpId="0"/>
      <p:bldP spid="7251" grpId="0" animBg="1"/>
      <p:bldP spid="7252" grpId="0" animBg="1"/>
      <p:bldP spid="7253" grpId="0"/>
      <p:bldP spid="7256" grpId="0" animBg="1"/>
      <p:bldP spid="7257" grpId="0" animBg="1"/>
      <p:bldP spid="7258" grpId="0" animBg="1"/>
      <p:bldP spid="7259" grpId="0"/>
      <p:bldP spid="7260" grpId="0" animBg="1"/>
      <p:bldP spid="7263" grpId="0" animBg="1"/>
      <p:bldP spid="7264" grpId="0" animBg="1"/>
      <p:bldP spid="7280" grpId="0" animBg="1"/>
      <p:bldP spid="7281" grpId="0" animBg="1"/>
      <p:bldP spid="7282" grpId="0" animBg="1"/>
      <p:bldP spid="7283" grpId="0" animBg="1"/>
      <p:bldP spid="7284" grpId="0" animBg="1"/>
      <p:bldP spid="7285" grpId="0" animBg="1"/>
      <p:bldP spid="7286" grpId="0" animBg="1"/>
      <p:bldP spid="7287" grpId="0" animBg="1"/>
      <p:bldP spid="7295" grpId="0" animBg="1"/>
      <p:bldP spid="7296" grpId="0" animBg="1"/>
      <p:bldP spid="7297" grpId="0" animBg="1"/>
      <p:bldP spid="7338" grpId="0" animBg="1"/>
      <p:bldP spid="7339" grpId="0" animBg="1"/>
      <p:bldP spid="7340" grpId="0" animBg="1"/>
      <p:bldP spid="7346" grpId="0" animBg="1"/>
      <p:bldP spid="7348" grpId="0" animBg="1"/>
      <p:bldP spid="7350" grpId="0" animBg="1"/>
      <p:bldP spid="7352" grpId="0" animBg="1"/>
      <p:bldP spid="7355" grpId="0" animBg="1"/>
      <p:bldP spid="7358" grpId="0" animBg="1"/>
      <p:bldP spid="7360" grpId="0" animBg="1"/>
      <p:bldP spid="7361" grpId="0" animBg="1"/>
      <p:bldP spid="7362" grpId="0" animBg="1"/>
      <p:bldP spid="7363" grpId="0" animBg="1"/>
      <p:bldP spid="7364" grpId="0" animBg="1"/>
      <p:bldP spid="7365" grpId="0"/>
      <p:bldP spid="7366" grpId="0"/>
      <p:bldP spid="7367" grpId="0" animBg="1"/>
      <p:bldP spid="7368" grpId="0"/>
      <p:bldP spid="7369" grpId="0"/>
      <p:bldP spid="7370" grpId="0"/>
      <p:bldP spid="7371" grpId="0"/>
      <p:bldP spid="73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WordArt 8"/>
          <p:cNvSpPr>
            <a:spLocks noChangeArrowheads="1" noChangeShapeType="1" noTextEdit="1"/>
          </p:cNvSpPr>
          <p:nvPr/>
        </p:nvSpPr>
        <p:spPr bwMode="auto">
          <a:xfrm>
            <a:off x="1676400" y="304800"/>
            <a:ext cx="5715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99CC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II.CILINDRUL CIRCULAR DREPT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33400" y="1066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II.1 DESEN, ELEMENTE</a:t>
            </a:r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3124200" y="5105400"/>
            <a:ext cx="3048000" cy="990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3124200" y="5105400"/>
            <a:ext cx="3048000" cy="990600"/>
          </a:xfrm>
          <a:prstGeom prst="ellipse">
            <a:avLst/>
          </a:prstGeom>
          <a:solidFill>
            <a:srgbClr val="99CCFF"/>
          </a:solidFill>
          <a:ln w="9525">
            <a:noFill/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20"/>
          <p:cNvSpPr>
            <a:spLocks noChangeArrowheads="1"/>
          </p:cNvSpPr>
          <p:nvPr/>
        </p:nvSpPr>
        <p:spPr bwMode="auto">
          <a:xfrm>
            <a:off x="3124200" y="2133600"/>
            <a:ext cx="3048000" cy="3962400"/>
          </a:xfrm>
          <a:prstGeom prst="can">
            <a:avLst>
              <a:gd name="adj" fmla="val 32500"/>
            </a:avLst>
          </a:prstGeom>
          <a:solidFill>
            <a:srgbClr val="99CCFF">
              <a:alpha val="67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3124200" y="2133600"/>
            <a:ext cx="3048000" cy="9906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WordArt 22"/>
          <p:cNvSpPr>
            <a:spLocks noChangeArrowheads="1" noChangeShapeType="1" noTextEdit="1"/>
          </p:cNvSpPr>
          <p:nvPr/>
        </p:nvSpPr>
        <p:spPr bwMode="auto">
          <a:xfrm>
            <a:off x="4267200" y="5105400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sy="-50000" kx="2453608" algn="bl" rotWithShape="0">
                    <a:srgbClr val="990000">
                      <a:alpha val="50000"/>
                    </a:srgbClr>
                  </a:outerShdw>
                </a:effectLst>
              </a:rPr>
              <a:t>bază</a:t>
            </a:r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sy="-50000" kx="2453608" algn="bl" rotWithShape="0">
                  <a:srgbClr val="990000">
                    <a:alpha val="50000"/>
                  </a:srgbClr>
                </a:outerShdw>
              </a:effectLst>
              <a:latin typeface="Impact"/>
            </a:endParaRPr>
          </a:p>
        </p:txBody>
      </p:sp>
      <p:sp>
        <p:nvSpPr>
          <p:cNvPr id="8215" name="WordArt 23"/>
          <p:cNvSpPr>
            <a:spLocks noChangeArrowheads="1" noChangeShapeType="1" noTextEdit="1"/>
          </p:cNvSpPr>
          <p:nvPr/>
        </p:nvSpPr>
        <p:spPr bwMode="auto">
          <a:xfrm>
            <a:off x="4343400" y="2209800"/>
            <a:ext cx="990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sy="-50000" kx="2453608" algn="bl" rotWithShape="0">
                    <a:srgbClr val="990000">
                      <a:alpha val="50000"/>
                    </a:srgbClr>
                  </a:outerShdw>
                </a:effectLst>
              </a:rPr>
              <a:t>bază</a:t>
            </a:r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sy="-50000" kx="2453608" algn="bl" rotWithShape="0">
                  <a:srgbClr val="990000">
                    <a:alpha val="50000"/>
                  </a:srgbClr>
                </a:outerShdw>
              </a:effectLst>
              <a:latin typeface="Impact"/>
            </a:endParaRPr>
          </a:p>
        </p:txBody>
      </p:sp>
      <p:sp>
        <p:nvSpPr>
          <p:cNvPr id="8216" name="AutoShape 24"/>
          <p:cNvSpPr>
            <a:spLocks noChangeArrowheads="1"/>
          </p:cNvSpPr>
          <p:nvPr/>
        </p:nvSpPr>
        <p:spPr bwMode="auto">
          <a:xfrm>
            <a:off x="3124200" y="2133600"/>
            <a:ext cx="3048000" cy="3962400"/>
          </a:xfrm>
          <a:prstGeom prst="can">
            <a:avLst>
              <a:gd name="adj" fmla="val 3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WordArt 25"/>
          <p:cNvSpPr>
            <a:spLocks noChangeArrowheads="1" noChangeShapeType="1" noTextEdit="1"/>
          </p:cNvSpPr>
          <p:nvPr/>
        </p:nvSpPr>
        <p:spPr bwMode="auto">
          <a:xfrm>
            <a:off x="3200400" y="3048000"/>
            <a:ext cx="2971800" cy="19050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2333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</a:rPr>
              <a:t>suprafaţă </a:t>
            </a:r>
          </a:p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</a:rPr>
              <a:t>laterală</a:t>
            </a:r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3124200" y="2667000"/>
            <a:ext cx="30480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3124200" y="5562600"/>
            <a:ext cx="3048000" cy="0"/>
          </a:xfrm>
          <a:prstGeom prst="line">
            <a:avLst/>
          </a:prstGeom>
          <a:noFill/>
          <a:ln w="12700">
            <a:solidFill>
              <a:srgbClr val="969696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3124200" y="2667000"/>
            <a:ext cx="0" cy="29718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1" name="AutoShape 29"/>
          <p:cNvSpPr>
            <a:spLocks noChangeArrowheads="1"/>
          </p:cNvSpPr>
          <p:nvPr/>
        </p:nvSpPr>
        <p:spPr bwMode="auto">
          <a:xfrm>
            <a:off x="3124200" y="2133600"/>
            <a:ext cx="3048000" cy="3962400"/>
          </a:xfrm>
          <a:prstGeom prst="can">
            <a:avLst>
              <a:gd name="adj" fmla="val 3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6172200" y="2667000"/>
            <a:ext cx="0" cy="29718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23" name="AutoShape 31"/>
          <p:cNvSpPr>
            <a:spLocks noChangeArrowheads="1"/>
          </p:cNvSpPr>
          <p:nvPr/>
        </p:nvSpPr>
        <p:spPr bwMode="auto">
          <a:xfrm>
            <a:off x="7543800" y="1066800"/>
            <a:ext cx="914400" cy="914400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82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1" grpId="0"/>
      <p:bldP spid="8210" grpId="0" animBg="1"/>
      <p:bldP spid="8211" grpId="0" animBg="1"/>
      <p:bldP spid="8212" grpId="0" animBg="1"/>
      <p:bldP spid="8213" grpId="0" animBg="1"/>
      <p:bldP spid="8214" grpId="0" animBg="1"/>
      <p:bldP spid="8215" grpId="0" animBg="1"/>
      <p:bldP spid="8216" grpId="0" animBg="1"/>
      <p:bldP spid="8217" grpId="0" animBg="1"/>
      <p:bldP spid="8218" grpId="0" animBg="1"/>
      <p:bldP spid="8219" grpId="0" animBg="1"/>
      <p:bldP spid="8220" grpId="0" animBg="1"/>
      <p:bldP spid="8221" grpId="0" animBg="1"/>
      <p:bldP spid="8222" grpId="0" animBg="1"/>
      <p:bldP spid="82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2667000" y="5029200"/>
            <a:ext cx="3048000" cy="990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2667000" y="5029200"/>
            <a:ext cx="3048000" cy="990600"/>
          </a:xfrm>
          <a:prstGeom prst="ellipse">
            <a:avLst/>
          </a:prstGeom>
          <a:solidFill>
            <a:srgbClr val="99CCFF"/>
          </a:solidFill>
          <a:ln w="9525">
            <a:noFill/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4191000" y="5562600"/>
            <a:ext cx="1524000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2667000" y="2057400"/>
            <a:ext cx="3048000" cy="3962400"/>
          </a:xfrm>
          <a:prstGeom prst="can">
            <a:avLst>
              <a:gd name="adj" fmla="val 3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667000" y="2590800"/>
            <a:ext cx="0" cy="2971800"/>
          </a:xfrm>
          <a:prstGeom prst="line">
            <a:avLst/>
          </a:prstGeom>
          <a:noFill/>
          <a:ln w="5080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3124200" y="2895600"/>
            <a:ext cx="0" cy="2971800"/>
          </a:xfrm>
          <a:prstGeom prst="line">
            <a:avLst/>
          </a:prstGeom>
          <a:noFill/>
          <a:ln w="5080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657600" y="3048000"/>
            <a:ext cx="0" cy="2971800"/>
          </a:xfrm>
          <a:prstGeom prst="line">
            <a:avLst/>
          </a:prstGeom>
          <a:noFill/>
          <a:ln w="5080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191000" y="3048000"/>
            <a:ext cx="0" cy="2971800"/>
          </a:xfrm>
          <a:prstGeom prst="line">
            <a:avLst/>
          </a:prstGeom>
          <a:noFill/>
          <a:ln w="5080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4724400" y="3048000"/>
            <a:ext cx="0" cy="2971800"/>
          </a:xfrm>
          <a:prstGeom prst="line">
            <a:avLst/>
          </a:prstGeom>
          <a:noFill/>
          <a:ln w="5080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5257800" y="2895600"/>
            <a:ext cx="0" cy="2971800"/>
          </a:xfrm>
          <a:prstGeom prst="line">
            <a:avLst/>
          </a:prstGeom>
          <a:noFill/>
          <a:ln w="5080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5715000" y="2590800"/>
            <a:ext cx="0" cy="2971800"/>
          </a:xfrm>
          <a:prstGeom prst="line">
            <a:avLst/>
          </a:prstGeom>
          <a:noFill/>
          <a:ln w="3175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2667000" y="2590800"/>
            <a:ext cx="0" cy="2895600"/>
          </a:xfrm>
          <a:prstGeom prst="line">
            <a:avLst/>
          </a:prstGeom>
          <a:noFill/>
          <a:ln w="3175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5715000" y="4267200"/>
            <a:ext cx="2971800" cy="457200"/>
          </a:xfrm>
          <a:prstGeom prst="leftArrowCallout">
            <a:avLst>
              <a:gd name="adj1" fmla="val 25000"/>
              <a:gd name="adj2" fmla="val 25000"/>
              <a:gd name="adj3" fmla="val 108333"/>
              <a:gd name="adj4" fmla="val 66667"/>
            </a:avLst>
          </a:prstGeom>
          <a:solidFill>
            <a:srgbClr val="FFFF00"/>
          </a:solidFill>
          <a:ln w="25400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o-RO" sz="2400" b="1">
                <a:solidFill>
                  <a:srgbClr val="0000FF"/>
                </a:solidFill>
              </a:rPr>
              <a:t>generatoare</a:t>
            </a:r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9233" name="WordArt 17"/>
          <p:cNvSpPr>
            <a:spLocks noChangeArrowheads="1" noChangeShapeType="1" noTextEdit="1"/>
          </p:cNvSpPr>
          <p:nvPr/>
        </p:nvSpPr>
        <p:spPr bwMode="auto">
          <a:xfrm>
            <a:off x="5715000" y="3505200"/>
            <a:ext cx="3048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6600CC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V="1">
            <a:off x="2667000" y="5562600"/>
            <a:ext cx="30480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>
            <a:off x="2667000" y="2057400"/>
            <a:ext cx="3048000" cy="3962400"/>
          </a:xfrm>
          <a:prstGeom prst="can">
            <a:avLst>
              <a:gd name="adj" fmla="val 32500"/>
            </a:avLst>
          </a:prstGeom>
          <a:solidFill>
            <a:srgbClr val="99CC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Oval 20"/>
          <p:cNvSpPr>
            <a:spLocks noChangeArrowheads="1"/>
          </p:cNvSpPr>
          <p:nvPr/>
        </p:nvSpPr>
        <p:spPr bwMode="auto">
          <a:xfrm>
            <a:off x="2667000" y="2057400"/>
            <a:ext cx="3048000" cy="9906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V="1">
            <a:off x="2667000" y="2590800"/>
            <a:ext cx="304800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4191000" y="2590800"/>
            <a:ext cx="1524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4191000" y="2590800"/>
            <a:ext cx="0" cy="2971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5334000" y="1905000"/>
            <a:ext cx="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5334000" y="1905000"/>
            <a:ext cx="13716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705600" y="1600200"/>
            <a:ext cx="1447800" cy="53340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o-RO" sz="2400" b="1">
                <a:solidFill>
                  <a:srgbClr val="008080"/>
                </a:solidFill>
              </a:rPr>
              <a:t>rază</a:t>
            </a:r>
            <a:endParaRPr lang="en-US" sz="2400" b="1">
              <a:solidFill>
                <a:srgbClr val="008080"/>
              </a:solidFill>
            </a:endParaRPr>
          </a:p>
        </p:txBody>
      </p:sp>
      <p:sp>
        <p:nvSpPr>
          <p:cNvPr id="9243" name="WordArt 27"/>
          <p:cNvSpPr>
            <a:spLocks noChangeArrowheads="1" noChangeShapeType="1" noTextEdit="1"/>
          </p:cNvSpPr>
          <p:nvPr/>
        </p:nvSpPr>
        <p:spPr bwMode="auto">
          <a:xfrm>
            <a:off x="4572000" y="19812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</a:t>
            </a:r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838200" y="2590800"/>
            <a:ext cx="1828800" cy="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H="1">
            <a:off x="838200" y="5562600"/>
            <a:ext cx="1828800" cy="0"/>
          </a:xfrm>
          <a:prstGeom prst="line">
            <a:avLst/>
          </a:prstGeom>
          <a:noFill/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6" name="WordArt 30"/>
          <p:cNvSpPr>
            <a:spLocks noChangeArrowheads="1" noChangeShapeType="1" noTextEdit="1"/>
          </p:cNvSpPr>
          <p:nvPr/>
        </p:nvSpPr>
        <p:spPr bwMode="auto">
          <a:xfrm>
            <a:off x="3886200" y="38100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9247" name="AutoShape 31"/>
          <p:cNvSpPr>
            <a:spLocks noChangeArrowheads="1"/>
          </p:cNvSpPr>
          <p:nvPr/>
        </p:nvSpPr>
        <p:spPr bwMode="auto">
          <a:xfrm>
            <a:off x="914400" y="2590800"/>
            <a:ext cx="914400" cy="2971800"/>
          </a:xfrm>
          <a:prstGeom prst="upDownArrowCallout">
            <a:avLst>
              <a:gd name="adj1" fmla="val 25000"/>
              <a:gd name="adj2" fmla="val 25000"/>
              <a:gd name="adj3" fmla="val 40625"/>
              <a:gd name="adj4" fmla="val 50000"/>
            </a:avLst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o-RO" b="1">
                <a:solidFill>
                  <a:srgbClr val="FF5050"/>
                </a:solidFill>
              </a:rPr>
              <a:t>înălţime</a:t>
            </a:r>
            <a:endParaRPr lang="en-US" b="1">
              <a:solidFill>
                <a:srgbClr val="FF5050"/>
              </a:solidFill>
            </a:endParaRP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762000" y="685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II.1 DESEN, ELEMENTE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 autoUpdateAnimBg="0"/>
      <p:bldP spid="9233" grpId="0" animBg="1"/>
      <p:bldP spid="9234" grpId="0" animBg="1"/>
      <p:bldP spid="9237" grpId="0" animBg="1"/>
      <p:bldP spid="9238" grpId="0" animBg="1"/>
      <p:bldP spid="9239" grpId="0" animBg="1"/>
      <p:bldP spid="9240" grpId="0" animBg="1"/>
      <p:bldP spid="9241" grpId="0" animBg="1"/>
      <p:bldP spid="9242" grpId="0" animBg="1" autoUpdateAnimBg="0"/>
      <p:bldP spid="9243" grpId="0" animBg="1"/>
      <p:bldP spid="9244" grpId="0" animBg="1"/>
      <p:bldP spid="9245" grpId="0" animBg="1"/>
      <p:bldP spid="9246" grpId="0" animBg="1"/>
      <p:bldP spid="924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914400" y="4648200"/>
            <a:ext cx="3048000" cy="990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914400" y="4648200"/>
            <a:ext cx="3048000" cy="990600"/>
          </a:xfrm>
          <a:prstGeom prst="ellipse">
            <a:avLst/>
          </a:prstGeom>
          <a:solidFill>
            <a:srgbClr val="33CCCC"/>
          </a:solidFill>
          <a:ln w="9525">
            <a:noFill/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914400" y="1676400"/>
            <a:ext cx="3048000" cy="3962400"/>
          </a:xfrm>
          <a:prstGeom prst="can">
            <a:avLst>
              <a:gd name="adj" fmla="val 3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962400" y="2209800"/>
            <a:ext cx="0" cy="2971800"/>
          </a:xfrm>
          <a:prstGeom prst="line">
            <a:avLst/>
          </a:prstGeom>
          <a:noFill/>
          <a:ln w="3175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914400" y="2209800"/>
            <a:ext cx="0" cy="2971800"/>
          </a:xfrm>
          <a:prstGeom prst="line">
            <a:avLst/>
          </a:prstGeom>
          <a:noFill/>
          <a:ln w="3175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9" name="WordArt 9"/>
          <p:cNvSpPr>
            <a:spLocks noChangeArrowheads="1" noChangeShapeType="1" noTextEdit="1"/>
          </p:cNvSpPr>
          <p:nvPr/>
        </p:nvSpPr>
        <p:spPr bwMode="auto">
          <a:xfrm>
            <a:off x="3962400" y="3124200"/>
            <a:ext cx="3048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6600CC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914400" y="5181600"/>
            <a:ext cx="3048000" cy="0"/>
          </a:xfrm>
          <a:prstGeom prst="line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914400" y="1676400"/>
            <a:ext cx="3048000" cy="3962400"/>
          </a:xfrm>
          <a:prstGeom prst="can">
            <a:avLst>
              <a:gd name="adj" fmla="val 32500"/>
            </a:avLst>
          </a:prstGeom>
          <a:solidFill>
            <a:srgbClr val="3366FF">
              <a:alpha val="48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914400" y="1676400"/>
            <a:ext cx="3048000" cy="9906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V="1">
            <a:off x="914400" y="2209800"/>
            <a:ext cx="304800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2438400" y="2209800"/>
            <a:ext cx="1524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2438400" y="2209800"/>
            <a:ext cx="0" cy="2971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6" name="WordArt 16"/>
          <p:cNvSpPr>
            <a:spLocks noChangeArrowheads="1" noChangeShapeType="1" noTextEdit="1"/>
          </p:cNvSpPr>
          <p:nvPr/>
        </p:nvSpPr>
        <p:spPr bwMode="auto">
          <a:xfrm>
            <a:off x="2819400" y="1600200"/>
            <a:ext cx="2476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</a:t>
            </a:r>
          </a:p>
        </p:txBody>
      </p:sp>
      <p:sp>
        <p:nvSpPr>
          <p:cNvPr id="10257" name="WordArt 17"/>
          <p:cNvSpPr>
            <a:spLocks noChangeArrowheads="1" noChangeShapeType="1" noTextEdit="1"/>
          </p:cNvSpPr>
          <p:nvPr/>
        </p:nvSpPr>
        <p:spPr bwMode="auto">
          <a:xfrm>
            <a:off x="1905000" y="32766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2438400" y="5181600"/>
            <a:ext cx="1524000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09600" y="4953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/>
              <a:t>A</a:t>
            </a:r>
            <a:endParaRPr lang="en-US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3962400" y="4953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/>
              <a:t>B</a:t>
            </a:r>
            <a:endParaRPr 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33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/>
              <a:t>A</a:t>
            </a:r>
            <a:r>
              <a:rPr lang="en-US">
                <a:cs typeface="Arial" charset="0"/>
              </a:rPr>
              <a:t>'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2057400" y="4876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/>
              <a:t>O</a:t>
            </a:r>
            <a:endParaRPr lang="en-US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962400" y="1981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/>
              <a:t>B</a:t>
            </a:r>
            <a:r>
              <a:rPr lang="en-US">
                <a:cs typeface="Arial" charset="0"/>
              </a:rPr>
              <a:t>'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2057400" y="1905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/>
              <a:t>O</a:t>
            </a:r>
            <a:r>
              <a:rPr lang="en-US">
                <a:cs typeface="Arial" charset="0"/>
              </a:rPr>
              <a:t>'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4876800" y="2514600"/>
            <a:ext cx="37338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ro-RO" sz="2400" b="1">
                <a:solidFill>
                  <a:srgbClr val="0000FF"/>
                </a:solidFill>
              </a:rPr>
              <a:t>a) Baze: 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D</a:t>
            </a:r>
            <a:r>
              <a:rPr lang="ro-RO" sz="2400" b="1">
                <a:solidFill>
                  <a:srgbClr val="0000FF"/>
                </a:solidFill>
              </a:rPr>
              <a:t>(O,R); </a:t>
            </a:r>
            <a:r>
              <a:rPr lang="ro-RO" sz="3200" b="1">
                <a:solidFill>
                  <a:srgbClr val="0000FF"/>
                </a:solidFill>
                <a:latin typeface="Monotype Corsiva" pitchFamily="66" charset="0"/>
              </a:rPr>
              <a:t>D</a:t>
            </a:r>
            <a:r>
              <a:rPr lang="ro-RO" sz="2400" b="1">
                <a:solidFill>
                  <a:srgbClr val="0000FF"/>
                </a:solidFill>
              </a:rPr>
              <a:t>(O</a:t>
            </a:r>
            <a:r>
              <a:rPr lang="en-US" sz="2400" b="1">
                <a:solidFill>
                  <a:srgbClr val="0000FF"/>
                </a:solidFill>
                <a:cs typeface="Arial" charset="0"/>
              </a:rPr>
              <a:t>'</a:t>
            </a:r>
            <a:r>
              <a:rPr lang="ro-RO" sz="2400" b="1">
                <a:solidFill>
                  <a:srgbClr val="0000FF"/>
                </a:solidFill>
                <a:cs typeface="Arial" charset="0"/>
              </a:rPr>
              <a:t>R);</a:t>
            </a:r>
          </a:p>
          <a:p>
            <a:pPr eaLnBrk="0" hangingPunct="0"/>
            <a:r>
              <a:rPr lang="ro-RO" sz="2400" b="1">
                <a:solidFill>
                  <a:srgbClr val="0000FF"/>
                </a:solidFill>
                <a:cs typeface="Arial" charset="0"/>
              </a:rPr>
              <a:t>b) Suprafaţă laterală;</a:t>
            </a:r>
          </a:p>
          <a:p>
            <a:pPr eaLnBrk="0" hangingPunct="0"/>
            <a:r>
              <a:rPr lang="ro-RO" sz="2400" b="1">
                <a:solidFill>
                  <a:srgbClr val="0000FF"/>
                </a:solidFill>
                <a:cs typeface="Arial" charset="0"/>
              </a:rPr>
              <a:t>c) Generatoare (G);</a:t>
            </a:r>
          </a:p>
          <a:p>
            <a:pPr eaLnBrk="0" hangingPunct="0"/>
            <a:r>
              <a:rPr lang="ro-RO" sz="2400" b="1">
                <a:solidFill>
                  <a:srgbClr val="0000FF"/>
                </a:solidFill>
                <a:cs typeface="Arial" charset="0"/>
              </a:rPr>
              <a:t>d) Înălţime (h)</a:t>
            </a:r>
          </a:p>
          <a:p>
            <a:pPr eaLnBrk="0" hangingPunct="0"/>
            <a:r>
              <a:rPr lang="ro-RO" sz="2400" b="1">
                <a:solidFill>
                  <a:srgbClr val="0000FF"/>
                </a:solidFill>
                <a:cs typeface="Arial" charset="0"/>
              </a:rPr>
              <a:t>e) Axa cilindrului: OO</a:t>
            </a:r>
            <a:r>
              <a:rPr lang="en-US" sz="2400" b="1">
                <a:solidFill>
                  <a:srgbClr val="0000FF"/>
                </a:solidFill>
                <a:cs typeface="Arial" charset="0"/>
              </a:rPr>
              <a:t>'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762000" y="685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II.1 DESEN, ELEMENTE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75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9" grpId="0" autoUpdateAnimBg="0"/>
      <p:bldP spid="10260" grpId="0" autoUpdateAnimBg="0"/>
      <p:bldP spid="10261" grpId="0" autoUpdateAnimBg="0"/>
      <p:bldP spid="10262" grpId="0" autoUpdateAnimBg="0"/>
      <p:bldP spid="10263" grpId="0" autoUpdateAnimBg="0"/>
      <p:bldP spid="10264" grpId="0" autoUpdateAnimBg="0"/>
      <p:bldP spid="1026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762000" y="1295400"/>
            <a:ext cx="19050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Observaţii!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62000" y="1828800"/>
            <a:ext cx="2438400" cy="1524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ro-RO" b="1">
                <a:solidFill>
                  <a:srgbClr val="0000FF"/>
                </a:solidFill>
              </a:rPr>
              <a:t>1. Într-un cilindru</a:t>
            </a:r>
          </a:p>
          <a:p>
            <a:pPr eaLnBrk="0" hangingPunct="0"/>
            <a:r>
              <a:rPr lang="ro-RO" b="1">
                <a:solidFill>
                  <a:srgbClr val="0000FF"/>
                </a:solidFill>
              </a:rPr>
              <a:t>circular drept avem:</a:t>
            </a:r>
          </a:p>
          <a:p>
            <a:pPr eaLnBrk="0" hangingPunct="0"/>
            <a:r>
              <a:rPr lang="ro-RO" b="1">
                <a:solidFill>
                  <a:srgbClr val="FF5050"/>
                </a:solidFill>
              </a:rPr>
              <a:t>     G=h = OO</a:t>
            </a:r>
            <a:r>
              <a:rPr lang="en-US" b="1">
                <a:solidFill>
                  <a:srgbClr val="FF5050"/>
                </a:solidFill>
                <a:cs typeface="Arial" charset="0"/>
              </a:rPr>
              <a:t>'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4191000" y="2895600"/>
            <a:ext cx="1295400" cy="609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4191000" y="2895600"/>
            <a:ext cx="1295400" cy="685800"/>
          </a:xfrm>
          <a:prstGeom prst="ellipse">
            <a:avLst/>
          </a:prstGeom>
          <a:solidFill>
            <a:srgbClr val="99CCFF"/>
          </a:solidFill>
          <a:ln w="9525">
            <a:noFill/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4191000" y="1066800"/>
            <a:ext cx="1295400" cy="2514600"/>
          </a:xfrm>
          <a:prstGeom prst="can">
            <a:avLst>
              <a:gd name="adj" fmla="val 4852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486400" y="1371600"/>
            <a:ext cx="0" cy="1828800"/>
          </a:xfrm>
          <a:prstGeom prst="line">
            <a:avLst/>
          </a:prstGeom>
          <a:noFill/>
          <a:ln w="3175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191000" y="1371600"/>
            <a:ext cx="0" cy="1828800"/>
          </a:xfrm>
          <a:prstGeom prst="line">
            <a:avLst/>
          </a:prstGeom>
          <a:noFill/>
          <a:ln w="3175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5" name="WordArt 11"/>
          <p:cNvSpPr>
            <a:spLocks noChangeArrowheads="1" noChangeShapeType="1" noTextEdit="1"/>
          </p:cNvSpPr>
          <p:nvPr/>
        </p:nvSpPr>
        <p:spPr bwMode="auto">
          <a:xfrm>
            <a:off x="6096000" y="1981200"/>
            <a:ext cx="2286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6600CC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4191000" y="1066800"/>
            <a:ext cx="1295400" cy="2514600"/>
          </a:xfrm>
          <a:prstGeom prst="can">
            <a:avLst>
              <a:gd name="adj" fmla="val 48529"/>
            </a:avLst>
          </a:prstGeom>
          <a:solidFill>
            <a:srgbClr val="CC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4191000" y="1066800"/>
            <a:ext cx="1295400" cy="6096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V="1">
            <a:off x="4191000" y="3200400"/>
            <a:ext cx="129540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4800600" y="1371600"/>
            <a:ext cx="0" cy="1828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0" name="WordArt 16"/>
          <p:cNvSpPr>
            <a:spLocks noChangeArrowheads="1" noChangeShapeType="1" noTextEdit="1"/>
          </p:cNvSpPr>
          <p:nvPr/>
        </p:nvSpPr>
        <p:spPr bwMode="auto">
          <a:xfrm>
            <a:off x="7010400" y="1981200"/>
            <a:ext cx="152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4191000" y="1371600"/>
            <a:ext cx="129540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5486400" y="32004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5486400" y="13716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8077200" y="1371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239000" y="1371600"/>
            <a:ext cx="0" cy="1828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6400800" y="1371600"/>
            <a:ext cx="0" cy="1828800"/>
          </a:xfrm>
          <a:prstGeom prst="line">
            <a:avLst/>
          </a:prstGeom>
          <a:noFill/>
          <a:ln w="31750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87" name="WordArt 23"/>
          <p:cNvSpPr>
            <a:spLocks noChangeArrowheads="1" noChangeShapeType="1" noTextEdit="1"/>
          </p:cNvSpPr>
          <p:nvPr/>
        </p:nvSpPr>
        <p:spPr bwMode="auto">
          <a:xfrm>
            <a:off x="3886200" y="2133600"/>
            <a:ext cx="2286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6600CC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11288" name="WordArt 24"/>
          <p:cNvSpPr>
            <a:spLocks noChangeArrowheads="1" noChangeShapeType="1" noTextEdit="1"/>
          </p:cNvSpPr>
          <p:nvPr/>
        </p:nvSpPr>
        <p:spPr bwMode="auto">
          <a:xfrm>
            <a:off x="4572000" y="2133600"/>
            <a:ext cx="152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838200" y="4191000"/>
            <a:ext cx="2438400" cy="1600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ro-RO" b="1">
                <a:solidFill>
                  <a:srgbClr val="0000FF"/>
                </a:solidFill>
              </a:rPr>
              <a:t>2. În desenul alăturat </a:t>
            </a:r>
          </a:p>
          <a:p>
            <a:pPr eaLnBrk="0" hangingPunct="0"/>
            <a:r>
              <a:rPr lang="ro-RO" b="1">
                <a:solidFill>
                  <a:srgbClr val="0000FF"/>
                </a:solidFill>
              </a:rPr>
              <a:t>este reprezentat un </a:t>
            </a:r>
          </a:p>
          <a:p>
            <a:pPr eaLnBrk="0" hangingPunct="0"/>
            <a:r>
              <a:rPr lang="ro-RO" b="1">
                <a:solidFill>
                  <a:srgbClr val="0000FF"/>
                </a:solidFill>
              </a:rPr>
              <a:t>cilindru circular oblic </a:t>
            </a:r>
          </a:p>
          <a:p>
            <a:pPr eaLnBrk="0" hangingPunct="0"/>
            <a:r>
              <a:rPr lang="ro-RO" b="1">
                <a:solidFill>
                  <a:srgbClr val="0000FF"/>
                </a:solidFill>
              </a:rPr>
              <a:t>în care :</a:t>
            </a:r>
          </a:p>
          <a:p>
            <a:pPr eaLnBrk="0" hangingPunct="0"/>
            <a:r>
              <a:rPr lang="ro-RO" b="1">
                <a:solidFill>
                  <a:srgbClr val="FF5050"/>
                </a:solidFill>
              </a:rPr>
              <a:t> </a:t>
            </a:r>
            <a:r>
              <a:rPr lang="ro-RO" b="1">
                <a:solidFill>
                  <a:srgbClr val="008080"/>
                </a:solidFill>
              </a:rPr>
              <a:t> G =OO</a:t>
            </a:r>
            <a:r>
              <a:rPr lang="en-US" b="1">
                <a:solidFill>
                  <a:srgbClr val="008080"/>
                </a:solidFill>
              </a:rPr>
              <a:t>'</a:t>
            </a:r>
            <a:r>
              <a:rPr lang="en-US" b="1">
                <a:solidFill>
                  <a:srgbClr val="008080"/>
                </a:solidFill>
                <a:cs typeface="Arial" charset="0"/>
              </a:rPr>
              <a:t>&gt;</a:t>
            </a:r>
            <a:r>
              <a:rPr lang="ro-RO" b="1">
                <a:solidFill>
                  <a:srgbClr val="008080"/>
                </a:solidFill>
                <a:cs typeface="Arial" charset="0"/>
              </a:rPr>
              <a:t> </a:t>
            </a:r>
            <a:r>
              <a:rPr lang="ro-RO" b="1">
                <a:solidFill>
                  <a:srgbClr val="008080"/>
                </a:solidFill>
              </a:rPr>
              <a:t>h;</a:t>
            </a:r>
          </a:p>
          <a:p>
            <a:pPr eaLnBrk="0" hangingPunct="0"/>
            <a:r>
              <a:rPr lang="ro-RO">
                <a:solidFill>
                  <a:srgbClr val="008080"/>
                </a:solidFill>
              </a:rPr>
              <a:t> </a:t>
            </a:r>
            <a:endParaRPr lang="en-US" b="1">
              <a:solidFill>
                <a:srgbClr val="008080"/>
              </a:solidFill>
            </a:endParaRPr>
          </a:p>
        </p:txBody>
      </p:sp>
      <p:sp>
        <p:nvSpPr>
          <p:cNvPr id="11290" name="AutoShape 26"/>
          <p:cNvSpPr>
            <a:spLocks noChangeArrowheads="1"/>
          </p:cNvSpPr>
          <p:nvPr/>
        </p:nvSpPr>
        <p:spPr bwMode="auto">
          <a:xfrm>
            <a:off x="2743200" y="5562600"/>
            <a:ext cx="3657600" cy="914400"/>
          </a:xfrm>
          <a:prstGeom prst="parallelogram">
            <a:avLst>
              <a:gd name="adj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AutoShape 27"/>
          <p:cNvSpPr>
            <a:spLocks noChangeArrowheads="1"/>
          </p:cNvSpPr>
          <p:nvPr/>
        </p:nvSpPr>
        <p:spPr bwMode="auto">
          <a:xfrm rot="-838638">
            <a:off x="4419600" y="4114800"/>
            <a:ext cx="1211263" cy="2286000"/>
          </a:xfrm>
          <a:prstGeom prst="can">
            <a:avLst>
              <a:gd name="adj" fmla="val 47182"/>
            </a:avLst>
          </a:prstGeom>
          <a:solidFill>
            <a:srgbClr val="CCFFFF">
              <a:alpha val="67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Oval 28"/>
          <p:cNvSpPr>
            <a:spLocks noChangeArrowheads="1"/>
          </p:cNvSpPr>
          <p:nvPr/>
        </p:nvSpPr>
        <p:spPr bwMode="auto">
          <a:xfrm>
            <a:off x="4191000" y="4038600"/>
            <a:ext cx="1219200" cy="6096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Oval 29"/>
          <p:cNvSpPr>
            <a:spLocks noChangeArrowheads="1"/>
          </p:cNvSpPr>
          <p:nvPr/>
        </p:nvSpPr>
        <p:spPr bwMode="auto">
          <a:xfrm>
            <a:off x="4572000" y="5715000"/>
            <a:ext cx="1219200" cy="6858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5410200" y="4343400"/>
            <a:ext cx="381000" cy="167640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4191000" y="4343400"/>
            <a:ext cx="381000" cy="175260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 flipV="1">
            <a:off x="4191000" y="4343400"/>
            <a:ext cx="121920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 flipV="1">
            <a:off x="4572000" y="6096000"/>
            <a:ext cx="121920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410200" y="43434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5791200" y="60960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8305800" y="4343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Line 37"/>
          <p:cNvSpPr>
            <a:spLocks noChangeShapeType="1"/>
          </p:cNvSpPr>
          <p:nvPr/>
        </p:nvSpPr>
        <p:spPr bwMode="auto">
          <a:xfrm>
            <a:off x="7848600" y="4343400"/>
            <a:ext cx="0" cy="1752600"/>
          </a:xfrm>
          <a:prstGeom prst="line">
            <a:avLst/>
          </a:prstGeom>
          <a:noFill/>
          <a:ln w="38100">
            <a:solidFill>
              <a:srgbClr val="FF33CC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6858000" y="4343400"/>
            <a:ext cx="381000" cy="175260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4800600" y="4343400"/>
            <a:ext cx="0" cy="1752600"/>
          </a:xfrm>
          <a:prstGeom prst="line">
            <a:avLst/>
          </a:prstGeom>
          <a:noFill/>
          <a:ln w="38100">
            <a:solidFill>
              <a:srgbClr val="FF33CC"/>
            </a:solidFill>
            <a:prstDash val="sysDot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4" name="WordArt 40"/>
          <p:cNvSpPr>
            <a:spLocks noChangeArrowheads="1" noChangeShapeType="1" noTextEdit="1"/>
          </p:cNvSpPr>
          <p:nvPr/>
        </p:nvSpPr>
        <p:spPr bwMode="auto">
          <a:xfrm>
            <a:off x="6705600" y="4800600"/>
            <a:ext cx="2286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11305" name="WordArt 41"/>
          <p:cNvSpPr>
            <a:spLocks noChangeArrowheads="1" noChangeShapeType="1" noTextEdit="1"/>
          </p:cNvSpPr>
          <p:nvPr/>
        </p:nvSpPr>
        <p:spPr bwMode="auto">
          <a:xfrm>
            <a:off x="7620000" y="4800600"/>
            <a:ext cx="152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FF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11306" name="Line 42"/>
          <p:cNvSpPr>
            <a:spLocks noChangeShapeType="1"/>
          </p:cNvSpPr>
          <p:nvPr/>
        </p:nvSpPr>
        <p:spPr bwMode="auto">
          <a:xfrm flipV="1">
            <a:off x="4800600" y="4343400"/>
            <a:ext cx="60960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 flipV="1">
            <a:off x="5181600" y="6096000"/>
            <a:ext cx="609600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oval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5029200" y="5715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/>
              <a:t>O</a:t>
            </a:r>
            <a:endParaRPr lang="en-US"/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4572000" y="990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/>
              <a:t>O</a:t>
            </a:r>
            <a:r>
              <a:rPr lang="en-US">
                <a:cs typeface="Arial" charset="0"/>
              </a:rPr>
              <a:t>'</a:t>
            </a: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4800600" y="3124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/>
              <a:t>O</a:t>
            </a:r>
            <a:endParaRPr lang="en-US"/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4572000" y="3962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o-RO"/>
              <a:t>O</a:t>
            </a:r>
            <a:r>
              <a:rPr lang="en-US">
                <a:cs typeface="Arial" charset="0"/>
              </a:rPr>
              <a:t>'</a:t>
            </a:r>
          </a:p>
        </p:txBody>
      </p:sp>
      <p:sp>
        <p:nvSpPr>
          <p:cNvPr id="11312" name="WordArt 48"/>
          <p:cNvSpPr>
            <a:spLocks noChangeArrowheads="1" noChangeShapeType="1" noTextEdit="1"/>
          </p:cNvSpPr>
          <p:nvPr/>
        </p:nvSpPr>
        <p:spPr bwMode="auto">
          <a:xfrm>
            <a:off x="3962400" y="4724400"/>
            <a:ext cx="22860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>
                    <a:alpha val="74001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G</a:t>
            </a:r>
          </a:p>
        </p:txBody>
      </p:sp>
      <p:sp>
        <p:nvSpPr>
          <p:cNvPr id="11313" name="WordArt 49"/>
          <p:cNvSpPr>
            <a:spLocks noChangeArrowheads="1" noChangeShapeType="1" noTextEdit="1"/>
          </p:cNvSpPr>
          <p:nvPr/>
        </p:nvSpPr>
        <p:spPr bwMode="auto">
          <a:xfrm>
            <a:off x="5029200" y="4800600"/>
            <a:ext cx="152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540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FF">
                    <a:alpha val="81000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h</a:t>
            </a:r>
          </a:p>
        </p:txBody>
      </p:sp>
      <p:sp>
        <p:nvSpPr>
          <p:cNvPr id="11314" name="Line 50"/>
          <p:cNvSpPr>
            <a:spLocks noChangeShapeType="1"/>
          </p:cNvSpPr>
          <p:nvPr/>
        </p:nvSpPr>
        <p:spPr bwMode="auto">
          <a:xfrm>
            <a:off x="4800600" y="4343400"/>
            <a:ext cx="381000" cy="17526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5" name="Text Box 51"/>
          <p:cNvSpPr txBox="1">
            <a:spLocks noChangeArrowheads="1"/>
          </p:cNvSpPr>
          <p:nvPr/>
        </p:nvSpPr>
        <p:spPr bwMode="auto">
          <a:xfrm>
            <a:off x="762000" y="685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II.1 DESEN, ELEMENTE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75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75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 autoUpdateAnimBg="0"/>
      <p:bldP spid="11269" grpId="0" animBg="1" autoUpdateAnimBg="0"/>
      <p:bldP spid="11275" grpId="0" animBg="1"/>
      <p:bldP spid="11280" grpId="0" animBg="1"/>
      <p:bldP spid="11282" grpId="0" animBg="1"/>
      <p:bldP spid="11283" grpId="0" animBg="1"/>
      <p:bldP spid="11284" grpId="0" animBg="1"/>
      <p:bldP spid="11285" grpId="0" animBg="1"/>
      <p:bldP spid="11286" grpId="0" animBg="1"/>
      <p:bldP spid="11289" grpId="0" animBg="1" autoUpdateAnimBg="0"/>
      <p:bldP spid="11298" grpId="0" animBg="1"/>
      <p:bldP spid="11299" grpId="0" animBg="1"/>
      <p:bldP spid="11300" grpId="0" animBg="1"/>
      <p:bldP spid="11301" grpId="0" animBg="1"/>
      <p:bldP spid="11302" grpId="0" animBg="1"/>
      <p:bldP spid="11304" grpId="0" animBg="1"/>
      <p:bldP spid="113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62000" y="533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o-RO" sz="2400" b="1">
                <a:solidFill>
                  <a:srgbClr val="0000CC"/>
                </a:solidFill>
                <a:latin typeface="Times New Roman" pitchFamily="18" charset="0"/>
              </a:rPr>
              <a:t>II.2 SECŢIUNI ÎN CILINDRUL CIRCULAR DREPT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62000" y="1219200"/>
            <a:ext cx="5715000" cy="381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o-RO" sz="2400" b="1" i="1">
                <a:solidFill>
                  <a:srgbClr val="6600CC"/>
                </a:solidFill>
              </a:rPr>
              <a:t>SECŢIUNI PARALELE CU BAZELE!</a:t>
            </a:r>
            <a:endParaRPr lang="en-US" sz="2400" b="1" i="1">
              <a:solidFill>
                <a:srgbClr val="6600CC"/>
              </a:solidFill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 rot="10800000">
            <a:off x="1828800" y="3581400"/>
            <a:ext cx="11430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noFill/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1828800" y="3581400"/>
            <a:ext cx="1143000" cy="1371600"/>
          </a:xfrm>
          <a:prstGeom prst="can">
            <a:avLst>
              <a:gd name="adj" fmla="val 18194"/>
            </a:avLst>
          </a:prstGeom>
          <a:solidFill>
            <a:srgbClr val="3366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AutoShape 18"/>
          <p:cNvSpPr>
            <a:spLocks noChangeArrowheads="1"/>
          </p:cNvSpPr>
          <p:nvPr/>
        </p:nvSpPr>
        <p:spPr bwMode="auto">
          <a:xfrm>
            <a:off x="762000" y="3581400"/>
            <a:ext cx="3429000" cy="457200"/>
          </a:xfrm>
          <a:prstGeom prst="parallelogram">
            <a:avLst>
              <a:gd name="adj" fmla="val 187500"/>
            </a:avLst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>
                  <a:alpha val="20000"/>
                </a:srgbClr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AutoShape 19"/>
          <p:cNvSpPr>
            <a:spLocks noChangeArrowheads="1"/>
          </p:cNvSpPr>
          <p:nvPr/>
        </p:nvSpPr>
        <p:spPr bwMode="auto">
          <a:xfrm>
            <a:off x="1828800" y="2895600"/>
            <a:ext cx="1143000" cy="914400"/>
          </a:xfrm>
          <a:prstGeom prst="can">
            <a:avLst>
              <a:gd name="adj" fmla="val 25000"/>
            </a:avLst>
          </a:prstGeom>
          <a:solidFill>
            <a:srgbClr val="3366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4" grpId="0" animBg="1" autoUpdateAnimBg="0"/>
      <p:bldP spid="12306" grpId="0" animBg="1"/>
    </p:bldLst>
  </p:timing>
</p:sld>
</file>

<file path=ppt/theme/theme1.xml><?xml version="1.0" encoding="utf-8"?>
<a:theme xmlns:a="http://schemas.openxmlformats.org/drawingml/2006/main" name="cilindrul_circular_drep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cilindrul_circular_drept</Template>
  <TotalTime>0</TotalTime>
  <Words>558</Words>
  <Application>Microsoft PowerPoint</Application>
  <PresentationFormat>On-screen Show (4:3)</PresentationFormat>
  <Paragraphs>150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Monotype Corsiva</vt:lpstr>
      <vt:lpstr>cilindrul_circular_drept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Home</cp:lastModifiedBy>
  <cp:revision>1</cp:revision>
  <cp:lastPrinted>1601-01-01T00:00:00Z</cp:lastPrinted>
  <dcterms:created xsi:type="dcterms:W3CDTF">2020-03-21T10:28:53Z</dcterms:created>
  <dcterms:modified xsi:type="dcterms:W3CDTF">2020-03-21T10:29:45Z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